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Lexend Deca" panose="020B0604020202020204" charset="0"/>
      <p:regular r:id="rId7"/>
    </p:embeddedFont>
    <p:embeddedFont>
      <p:font typeface="Poppins" panose="00000500000000000000" pitchFamily="2" charset="0"/>
      <p:regular r:id="rId8"/>
    </p:embeddedFont>
    <p:embeddedFont>
      <p:font typeface="Poppins Bold" panose="00000800000000000000" charset="0"/>
      <p:regular r:id="rId9"/>
    </p:embeddedFont>
    <p:embeddedFont>
      <p:font typeface="Poppi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8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0197" y="6697518"/>
            <a:ext cx="5939607" cy="296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Begleitheft</a:t>
            </a:r>
            <a:r>
              <a:rPr lang="en-US" sz="2799" dirty="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: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Mein Chat- und</a:t>
            </a:r>
          </a:p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Social-Media-Wissen</a:t>
            </a:r>
          </a:p>
          <a:p>
            <a:pPr algn="ctr">
              <a:lnSpc>
                <a:spcPts val="3919"/>
              </a:lnSpc>
            </a:pPr>
            <a:endParaRPr lang="en-US" sz="4099" dirty="0">
              <a:solidFill>
                <a:srgbClr val="00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41759" y="10211853"/>
            <a:ext cx="382090" cy="372147"/>
          </a:xfrm>
          <a:custGeom>
            <a:avLst/>
            <a:gdLst/>
            <a:ahLst/>
            <a:cxnLst/>
            <a:rect l="l" t="t" r="r" b="b"/>
            <a:pathLst>
              <a:path w="382090" h="372147">
                <a:moveTo>
                  <a:pt x="0" y="0"/>
                </a:moveTo>
                <a:lnTo>
                  <a:pt x="382090" y="0"/>
                </a:lnTo>
                <a:lnTo>
                  <a:pt x="382090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35" b="-133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3060" y="10311775"/>
            <a:ext cx="192625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Begleitheft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3900" y="10311775"/>
            <a:ext cx="187172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 - SA  4.0 ISB (München)</a:t>
            </a:r>
          </a:p>
        </p:txBody>
      </p:sp>
      <p:pic>
        <p:nvPicPr>
          <p:cNvPr id="28" name="Grafik 27" descr="Ein Bild, das Menschliches Gesicht, Kleidung, Text, Lächeln enthält.&#10;&#10;KI-generierte Inhalte können fehlerhaft sein.">
            <a:extLst>
              <a:ext uri="{FF2B5EF4-FFF2-40B4-BE49-F238E27FC236}">
                <a16:creationId xmlns:a16="http://schemas.microsoft.com/office/drawing/2014/main" id="{DACB77B5-4C8D-5A60-60CD-213CF7DC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59" y="1214925"/>
            <a:ext cx="4872381" cy="4893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2834" y="10237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9186" y="373907"/>
            <a:ext cx="6780610" cy="9860477"/>
            <a:chOff x="0" y="0"/>
            <a:chExt cx="2430547" cy="353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534543"/>
            </a:xfrm>
            <a:custGeom>
              <a:avLst/>
              <a:gdLst/>
              <a:ahLst/>
              <a:cxnLst/>
              <a:rect l="l" t="t" r="r" b="b"/>
              <a:pathLst>
                <a:path w="2430547" h="3534543">
                  <a:moveTo>
                    <a:pt x="22835" y="0"/>
                  </a:moveTo>
                  <a:lnTo>
                    <a:pt x="2407712" y="0"/>
                  </a:lnTo>
                  <a:cubicBezTo>
                    <a:pt x="2420324" y="0"/>
                    <a:pt x="2430547" y="10224"/>
                    <a:pt x="2430547" y="22835"/>
                  </a:cubicBezTo>
                  <a:lnTo>
                    <a:pt x="2430547" y="3511707"/>
                  </a:lnTo>
                  <a:cubicBezTo>
                    <a:pt x="2430547" y="3524319"/>
                    <a:pt x="2420324" y="3534543"/>
                    <a:pt x="2407712" y="3534543"/>
                  </a:cubicBezTo>
                  <a:lnTo>
                    <a:pt x="22835" y="3534543"/>
                  </a:lnTo>
                  <a:cubicBezTo>
                    <a:pt x="10224" y="3534543"/>
                    <a:pt x="0" y="3524319"/>
                    <a:pt x="0" y="3511707"/>
                  </a:cubicBezTo>
                  <a:lnTo>
                    <a:pt x="0" y="22835"/>
                  </a:lnTo>
                  <a:cubicBezTo>
                    <a:pt x="0" y="10224"/>
                    <a:pt x="10224" y="0"/>
                    <a:pt x="22835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553593"/>
            </a:xfrm>
            <a:prstGeom prst="rect">
              <a:avLst/>
            </a:prstGeom>
          </p:spPr>
          <p:txBody>
            <a:bodyPr lIns="50789" tIns="50789" rIns="50789" bIns="5078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6804000" y="9959510"/>
            <a:ext cx="293999" cy="238875"/>
          </a:xfrm>
          <a:custGeom>
            <a:avLst/>
            <a:gdLst/>
            <a:ahLst/>
            <a:cxnLst/>
            <a:rect l="l" t="t" r="r" b="b"/>
            <a:pathLst>
              <a:path w="293999" h="238875">
                <a:moveTo>
                  <a:pt x="0" y="0"/>
                </a:moveTo>
                <a:lnTo>
                  <a:pt x="293999" y="0"/>
                </a:lnTo>
                <a:lnTo>
                  <a:pt x="293999" y="238874"/>
                </a:lnTo>
                <a:lnTo>
                  <a:pt x="0" y="23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22834" y="373907"/>
            <a:ext cx="6766961" cy="1708032"/>
            <a:chOff x="0" y="0"/>
            <a:chExt cx="2425126" cy="612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5126" cy="612120"/>
            </a:xfrm>
            <a:custGeom>
              <a:avLst/>
              <a:gdLst/>
              <a:ahLst/>
              <a:cxnLst/>
              <a:rect l="l" t="t" r="r" b="b"/>
              <a:pathLst>
                <a:path w="2425126" h="612120">
                  <a:moveTo>
                    <a:pt x="22882" y="0"/>
                  </a:moveTo>
                  <a:lnTo>
                    <a:pt x="2402245" y="0"/>
                  </a:lnTo>
                  <a:cubicBezTo>
                    <a:pt x="2408313" y="0"/>
                    <a:pt x="2414133" y="2411"/>
                    <a:pt x="2418424" y="6702"/>
                  </a:cubicBezTo>
                  <a:cubicBezTo>
                    <a:pt x="2422715" y="10993"/>
                    <a:pt x="2425126" y="16813"/>
                    <a:pt x="2425126" y="22882"/>
                  </a:cubicBezTo>
                  <a:lnTo>
                    <a:pt x="2425126" y="589239"/>
                  </a:lnTo>
                  <a:cubicBezTo>
                    <a:pt x="2425126" y="595307"/>
                    <a:pt x="2422715" y="601127"/>
                    <a:pt x="2418424" y="605418"/>
                  </a:cubicBezTo>
                  <a:cubicBezTo>
                    <a:pt x="2414133" y="609709"/>
                    <a:pt x="2408313" y="612120"/>
                    <a:pt x="2402245" y="612120"/>
                  </a:cubicBezTo>
                  <a:lnTo>
                    <a:pt x="22882" y="612120"/>
                  </a:lnTo>
                  <a:cubicBezTo>
                    <a:pt x="10244" y="612120"/>
                    <a:pt x="0" y="601876"/>
                    <a:pt x="0" y="589239"/>
                  </a:cubicBezTo>
                  <a:lnTo>
                    <a:pt x="0" y="22882"/>
                  </a:lnTo>
                  <a:cubicBezTo>
                    <a:pt x="0" y="16813"/>
                    <a:pt x="2411" y="10993"/>
                    <a:pt x="6702" y="6702"/>
                  </a:cubicBezTo>
                  <a:cubicBezTo>
                    <a:pt x="10993" y="2411"/>
                    <a:pt x="16813" y="0"/>
                    <a:pt x="228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25126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2834" y="1910168"/>
            <a:ext cx="6766961" cy="378181"/>
            <a:chOff x="0" y="0"/>
            <a:chExt cx="1437112" cy="803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7112" cy="80315"/>
            </a:xfrm>
            <a:custGeom>
              <a:avLst/>
              <a:gdLst/>
              <a:ahLst/>
              <a:cxnLst/>
              <a:rect l="l" t="t" r="r" b="b"/>
              <a:pathLst>
                <a:path w="1437112" h="80315">
                  <a:moveTo>
                    <a:pt x="0" y="0"/>
                  </a:moveTo>
                  <a:lnTo>
                    <a:pt x="1437112" y="0"/>
                  </a:lnTo>
                  <a:lnTo>
                    <a:pt x="1437112" y="80315"/>
                  </a:lnTo>
                  <a:lnTo>
                    <a:pt x="0" y="80315"/>
                  </a:ln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437112" cy="9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8908" y="629305"/>
            <a:ext cx="3876520" cy="131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Mein Chat- und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Social-Media-Wissen   </a:t>
            </a:r>
          </a:p>
          <a:p>
            <a:pPr algn="just">
              <a:lnSpc>
                <a:spcPts val="3415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A-G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33052" y="469858"/>
            <a:ext cx="2450466" cy="1640681"/>
            <a:chOff x="0" y="0"/>
            <a:chExt cx="3267288" cy="2187575"/>
          </a:xfrm>
        </p:grpSpPr>
        <p:sp>
          <p:nvSpPr>
            <p:cNvPr id="15" name="Freeform 15"/>
            <p:cNvSpPr/>
            <p:nvPr/>
          </p:nvSpPr>
          <p:spPr>
            <a:xfrm>
              <a:off x="1862432" y="0"/>
              <a:ext cx="1404855" cy="2021508"/>
            </a:xfrm>
            <a:custGeom>
              <a:avLst/>
              <a:gdLst/>
              <a:ahLst/>
              <a:cxnLst/>
              <a:rect l="l" t="t" r="r" b="b"/>
              <a:pathLst>
                <a:path w="1404855" h="2021508">
                  <a:moveTo>
                    <a:pt x="0" y="0"/>
                  </a:moveTo>
                  <a:lnTo>
                    <a:pt x="1404856" y="0"/>
                  </a:lnTo>
                  <a:lnTo>
                    <a:pt x="1404856" y="2021508"/>
                  </a:lnTo>
                  <a:lnTo>
                    <a:pt x="0" y="2021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0" y="558341"/>
              <a:ext cx="1994315" cy="1629234"/>
            </a:xfrm>
            <a:custGeom>
              <a:avLst/>
              <a:gdLst/>
              <a:ahLst/>
              <a:cxnLst/>
              <a:rect l="l" t="t" r="r" b="b"/>
              <a:pathLst>
                <a:path w="1994315" h="1629234">
                  <a:moveTo>
                    <a:pt x="1994315" y="0"/>
                  </a:moveTo>
                  <a:lnTo>
                    <a:pt x="0" y="0"/>
                  </a:lnTo>
                  <a:lnTo>
                    <a:pt x="0" y="1629234"/>
                  </a:lnTo>
                  <a:lnTo>
                    <a:pt x="1994315" y="1629234"/>
                  </a:lnTo>
                  <a:lnTo>
                    <a:pt x="1994315" y="0"/>
                  </a:lnTo>
                  <a:close/>
                </a:path>
              </a:pathLst>
            </a:custGeom>
            <a:blipFill>
              <a:blip r:embed="rId5"/>
              <a:stretch>
                <a:fillRect l="-1289" t="-3640" b="-3640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35450" y="1127617"/>
              <a:ext cx="1645547" cy="1022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Hier bekommst du wichtige Begriffe rund um Chats und Social Media erklärt.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7159" y="10337149"/>
            <a:ext cx="394850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Begleitheft | Mein Chat- und Social-Media-Wissen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8907" y="2963614"/>
            <a:ext cx="2968406" cy="688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Abkürzungen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schneller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Antworten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weniger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Chats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oft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Abkürzungen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verwendet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Beispiel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“LOL”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für “laughing out loud”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“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laut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lachen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Es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verwendet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lustig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empfunden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/>
            <a:endParaRPr lang="en-US" sz="10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Avatar: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selbst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gestaltete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Figur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🏋🏻,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Bild ⚽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Symbol 💕, das dich in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Spielen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Apps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vertritt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musst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echtes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Foto von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verwenden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Chat: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plaudern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unterhalten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”;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Tschät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Gespräch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dem Smartphone, Tablet, Laptop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Computer.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schnell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antworten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Videos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Emojis (→ 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Emoji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schicken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Auch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gesprochene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Sprachnachricht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möglich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einzelnen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untereinander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Chatbot: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Computerpro-gramm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,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darauf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programmiert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Fragen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beantworten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Art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Helfer”.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Chatiquette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Tschätikette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Wort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setzt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„Chat“ und „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Etikette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 (=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gute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Umgangsformen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zusammen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Chatiquette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bedeutet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freundlich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respektvoll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fair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verhält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20" name="Freeform 20"/>
          <p:cNvSpPr/>
          <p:nvPr/>
        </p:nvSpPr>
        <p:spPr>
          <a:xfrm>
            <a:off x="4630112" y="6704365"/>
            <a:ext cx="97497" cy="148850"/>
          </a:xfrm>
          <a:custGeom>
            <a:avLst/>
            <a:gdLst/>
            <a:ahLst/>
            <a:cxnLst/>
            <a:rect l="l" t="t" r="r" b="b"/>
            <a:pathLst>
              <a:path w="97497" h="148850">
                <a:moveTo>
                  <a:pt x="0" y="0"/>
                </a:moveTo>
                <a:lnTo>
                  <a:pt x="97497" y="0"/>
                </a:lnTo>
                <a:lnTo>
                  <a:pt x="97497" y="148850"/>
                </a:lnTo>
                <a:lnTo>
                  <a:pt x="0" y="14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980752" y="2996720"/>
            <a:ext cx="3002765" cy="672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Chatroom: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Raum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zum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Unterhalten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Tschät-Ruhm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Internet, an dem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Menschen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Thema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austau-schen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Teilnehmer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Chatroom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mitlesen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selbst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Emoji: 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emotschi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die in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verwendet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Gefühle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Tiere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Aktivitäten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usw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darstellen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😀🐈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Endless-Scrolling: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Besonderheit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von Social Media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Social Media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wischt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immer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es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ständig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neue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Inhalte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viel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Zeit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vergeht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folgen</a:t>
            </a:r>
            <a:endParaRPr lang="en-US" sz="115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bedeutet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Person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wählen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um alle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ihre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Social-Media-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Beiträge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Social Media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Meistens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klickt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+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neben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dem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Profilbild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der Person.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FOMO: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Fo-mo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Abkürzung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für „fear of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missing out“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”Angst,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etwas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zu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verpassen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Man hat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Gefühl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man muss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immer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dem Smartphone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nachschauen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verpasst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Gruppenchat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(→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mehr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zwei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l"/>
            <a:endParaRPr lang="en-US" sz="115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18072" y="10337149"/>
            <a:ext cx="187172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 - SA  4.0 ISB (München)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4CA4231-D1D6-E908-7883-47FECCBD2EF0}"/>
              </a:ext>
            </a:extLst>
          </p:cNvPr>
          <p:cNvSpPr txBox="1"/>
          <p:nvPr/>
        </p:nvSpPr>
        <p:spPr>
          <a:xfrm>
            <a:off x="588300" y="2374900"/>
            <a:ext cx="650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u="sng" dirty="0">
                <a:latin typeface="Poppins" panose="00000500000000000000" pitchFamily="2" charset="0"/>
                <a:cs typeface="Poppins" panose="00000500000000000000" pitchFamily="2" charset="0"/>
              </a:rPr>
              <a:t>Hinweis zum Begleitheft:</a:t>
            </a:r>
          </a:p>
          <a:p>
            <a:r>
              <a:rPr lang="de-DE" sz="1000" dirty="0">
                <a:latin typeface="Poppins" panose="00000500000000000000" pitchFamily="2" charset="0"/>
                <a:cs typeface="Poppins" panose="00000500000000000000" pitchFamily="2" charset="0"/>
              </a:rPr>
              <a:t>Hinter manchen Begriffen befindet sich eine Klammer mit Pfeil und dem zuvor genannten Begriff, </a:t>
            </a:r>
          </a:p>
          <a:p>
            <a:r>
              <a:rPr lang="de-DE" sz="1000" dirty="0">
                <a:latin typeface="Poppins" panose="00000500000000000000" pitchFamily="2" charset="0"/>
                <a:cs typeface="Poppins" panose="00000500000000000000" pitchFamily="2" charset="0"/>
              </a:rPr>
              <a:t>z. B. </a:t>
            </a:r>
            <a:r>
              <a:rPr lang="de-DE" sz="1000" b="1" dirty="0">
                <a:latin typeface="Poppins" panose="00000500000000000000" pitchFamily="2" charset="0"/>
                <a:cs typeface="Poppins" panose="00000500000000000000" pitchFamily="2" charset="0"/>
              </a:rPr>
              <a:t>(→ Chat). </a:t>
            </a:r>
            <a:r>
              <a:rPr lang="de-DE" sz="1000" dirty="0">
                <a:latin typeface="Poppins" panose="00000500000000000000" pitchFamily="2" charset="0"/>
                <a:cs typeface="Poppins" panose="00000500000000000000" pitchFamily="2" charset="0"/>
              </a:rPr>
              <a:t>Das bedeutet, der </a:t>
            </a:r>
            <a:r>
              <a:rPr lang="de-DE" sz="1000" b="1" dirty="0">
                <a:latin typeface="Poppins" panose="00000500000000000000" pitchFamily="2" charset="0"/>
                <a:cs typeface="Poppins" panose="00000500000000000000" pitchFamily="2" charset="0"/>
              </a:rPr>
              <a:t>Begriff in der Klammer wird ebenfalls im Begleitheft erklärt</a:t>
            </a:r>
            <a:r>
              <a:rPr lang="de-DE" sz="1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186" y="373907"/>
            <a:ext cx="6780610" cy="9860477"/>
            <a:chOff x="0" y="0"/>
            <a:chExt cx="2430547" cy="35345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34543"/>
            </a:xfrm>
            <a:custGeom>
              <a:avLst/>
              <a:gdLst/>
              <a:ahLst/>
              <a:cxnLst/>
              <a:rect l="l" t="t" r="r" b="b"/>
              <a:pathLst>
                <a:path w="2430547" h="3534543">
                  <a:moveTo>
                    <a:pt x="22835" y="0"/>
                  </a:moveTo>
                  <a:lnTo>
                    <a:pt x="2407712" y="0"/>
                  </a:lnTo>
                  <a:cubicBezTo>
                    <a:pt x="2420324" y="0"/>
                    <a:pt x="2430547" y="10224"/>
                    <a:pt x="2430547" y="22835"/>
                  </a:cubicBezTo>
                  <a:lnTo>
                    <a:pt x="2430547" y="3511707"/>
                  </a:lnTo>
                  <a:cubicBezTo>
                    <a:pt x="2430547" y="3524319"/>
                    <a:pt x="2420324" y="3534543"/>
                    <a:pt x="2407712" y="3534543"/>
                  </a:cubicBezTo>
                  <a:lnTo>
                    <a:pt x="22835" y="3534543"/>
                  </a:lnTo>
                  <a:cubicBezTo>
                    <a:pt x="10224" y="3534543"/>
                    <a:pt x="0" y="3524319"/>
                    <a:pt x="0" y="3511707"/>
                  </a:cubicBezTo>
                  <a:lnTo>
                    <a:pt x="0" y="22835"/>
                  </a:lnTo>
                  <a:cubicBezTo>
                    <a:pt x="0" y="10224"/>
                    <a:pt x="10224" y="0"/>
                    <a:pt x="22835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53593"/>
            </a:xfrm>
            <a:prstGeom prst="rect">
              <a:avLst/>
            </a:prstGeom>
          </p:spPr>
          <p:txBody>
            <a:bodyPr lIns="50789" tIns="50789" rIns="50789" bIns="5078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2834" y="373907"/>
            <a:ext cx="6766961" cy="1708032"/>
            <a:chOff x="0" y="0"/>
            <a:chExt cx="2425126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126" cy="612120"/>
            </a:xfrm>
            <a:custGeom>
              <a:avLst/>
              <a:gdLst/>
              <a:ahLst/>
              <a:cxnLst/>
              <a:rect l="l" t="t" r="r" b="b"/>
              <a:pathLst>
                <a:path w="2425126" h="612120">
                  <a:moveTo>
                    <a:pt x="22882" y="0"/>
                  </a:moveTo>
                  <a:lnTo>
                    <a:pt x="2402245" y="0"/>
                  </a:lnTo>
                  <a:cubicBezTo>
                    <a:pt x="2408313" y="0"/>
                    <a:pt x="2414133" y="2411"/>
                    <a:pt x="2418424" y="6702"/>
                  </a:cubicBezTo>
                  <a:cubicBezTo>
                    <a:pt x="2422715" y="10993"/>
                    <a:pt x="2425126" y="16813"/>
                    <a:pt x="2425126" y="22882"/>
                  </a:cubicBezTo>
                  <a:lnTo>
                    <a:pt x="2425126" y="589239"/>
                  </a:lnTo>
                  <a:cubicBezTo>
                    <a:pt x="2425126" y="595307"/>
                    <a:pt x="2422715" y="601127"/>
                    <a:pt x="2418424" y="605418"/>
                  </a:cubicBezTo>
                  <a:cubicBezTo>
                    <a:pt x="2414133" y="609709"/>
                    <a:pt x="2408313" y="612120"/>
                    <a:pt x="2402245" y="612120"/>
                  </a:cubicBezTo>
                  <a:lnTo>
                    <a:pt x="22882" y="612120"/>
                  </a:lnTo>
                  <a:cubicBezTo>
                    <a:pt x="10244" y="612120"/>
                    <a:pt x="0" y="601876"/>
                    <a:pt x="0" y="589239"/>
                  </a:cubicBezTo>
                  <a:lnTo>
                    <a:pt x="0" y="22882"/>
                  </a:lnTo>
                  <a:cubicBezTo>
                    <a:pt x="0" y="16813"/>
                    <a:pt x="2411" y="10993"/>
                    <a:pt x="6702" y="6702"/>
                  </a:cubicBezTo>
                  <a:cubicBezTo>
                    <a:pt x="10993" y="2411"/>
                    <a:pt x="16813" y="0"/>
                    <a:pt x="228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126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834" y="1910168"/>
            <a:ext cx="6766961" cy="378181"/>
            <a:chOff x="0" y="0"/>
            <a:chExt cx="1437112" cy="80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7112" cy="80315"/>
            </a:xfrm>
            <a:custGeom>
              <a:avLst/>
              <a:gdLst/>
              <a:ahLst/>
              <a:cxnLst/>
              <a:rect l="l" t="t" r="r" b="b"/>
              <a:pathLst>
                <a:path w="1437112" h="80315">
                  <a:moveTo>
                    <a:pt x="0" y="0"/>
                  </a:moveTo>
                  <a:lnTo>
                    <a:pt x="1437112" y="0"/>
                  </a:lnTo>
                  <a:lnTo>
                    <a:pt x="1437112" y="80315"/>
                  </a:lnTo>
                  <a:lnTo>
                    <a:pt x="0" y="80315"/>
                  </a:ln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37112" cy="9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96822" y="2514168"/>
            <a:ext cx="3009041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In-Game-Chat: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Unterhal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-tung in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Spiel”,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“In-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Gäim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Tschät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Unterhaltung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während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Onlinespiels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stattfindet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Diese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Unterhaltung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getippte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Kopfhörer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Mikrofon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stattfinden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In-Game-Chats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praktisch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Spielern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zusammen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Aufgabe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gelöst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absprechen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vorgehen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will.</a:t>
            </a:r>
          </a:p>
          <a:p>
            <a:pPr algn="l"/>
            <a:endParaRPr lang="en-US" sz="1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Kontakte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Kontakt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hast,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auf dem Smartphone in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App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speichern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Diese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gespeicher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-ten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Kontakte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genannt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digitales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Telefonbuch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vorstellen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Kommentare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Social-Media-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Beiträge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Social Media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Emojis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Emoji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reagieren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Reaktionen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nennt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Kommentare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Lesebestätigung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Einstellung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Sie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zeigt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schon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gelesen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hast.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ausschaltest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mehr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gelesen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hast. So hast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weniger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Druck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sofort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antworten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müssen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Likes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Leiks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”):</a:t>
            </a:r>
          </a:p>
          <a:p>
            <a:pPr algn="l">
              <a:spcBef>
                <a:spcPct val="0"/>
              </a:spcBef>
            </a:pP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Zeichen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(z. B.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Herz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Daumen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zeigt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Beitrag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Person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gefällt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50639" y="2468626"/>
            <a:ext cx="3064371" cy="7255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Mediennutzungsvertrag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Vertrag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zwischen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Eltern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ihren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Kinder, in dem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geregelt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lange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oft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verschiedenen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elektronischen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genutzt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dürfen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Auch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Absprachen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Verhalten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Chats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Chat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Social Media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Social Media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festgehalten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Messenger(-App):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Mässentscher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App (=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kleines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auf dem Tablet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Smartphone,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Missverständnis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passiert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falsch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versteht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Dann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eigentlich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gemeint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war.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Nicht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</a:t>
            </a:r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stören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-Modus: 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Einstellung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dem Smartphone.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eingeschaltet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kommen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Töne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Benachrichtigungen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an. 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gestört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dich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besser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ausruhen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konzentrieren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Nickname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Spitzname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Persönliche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Persönliche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Informationen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dich, die dich gut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beschreiben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r>
              <a:rPr lang="en-US" sz="115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Zum</a:t>
            </a:r>
            <a:r>
              <a:rPr lang="en-US" sz="115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Beispiel</a:t>
            </a:r>
            <a:r>
              <a:rPr lang="en-US" sz="115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l"/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Dein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Geburtstag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deine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Adresse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deine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Schule,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dein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Aussehen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...</a:t>
            </a:r>
          </a:p>
          <a:p>
            <a:pPr algn="l">
              <a:spcBef>
                <a:spcPct val="0"/>
              </a:spcBef>
            </a:pP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Persönliche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erkennen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wo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wohnst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sollst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besonders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schützen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06315" y="415054"/>
            <a:ext cx="3196609" cy="1873295"/>
            <a:chOff x="0" y="0"/>
            <a:chExt cx="4262145" cy="24977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95176" cy="2329690"/>
            </a:xfrm>
            <a:custGeom>
              <a:avLst/>
              <a:gdLst/>
              <a:ahLst/>
              <a:cxnLst/>
              <a:rect l="l" t="t" r="r" b="b"/>
              <a:pathLst>
                <a:path w="3295176" h="2329690">
                  <a:moveTo>
                    <a:pt x="0" y="0"/>
                  </a:moveTo>
                  <a:lnTo>
                    <a:pt x="3295176" y="0"/>
                  </a:lnTo>
                  <a:lnTo>
                    <a:pt x="3295176" y="2329690"/>
                  </a:lnTo>
                  <a:lnTo>
                    <a:pt x="0" y="23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207982" y="696611"/>
              <a:ext cx="2054163" cy="1801116"/>
            </a:xfrm>
            <a:custGeom>
              <a:avLst/>
              <a:gdLst/>
              <a:ahLst/>
              <a:cxnLst/>
              <a:rect l="l" t="t" r="r" b="b"/>
              <a:pathLst>
                <a:path w="2054163" h="1801116">
                  <a:moveTo>
                    <a:pt x="0" y="0"/>
                  </a:moveTo>
                  <a:lnTo>
                    <a:pt x="2054163" y="0"/>
                  </a:lnTo>
                  <a:lnTo>
                    <a:pt x="2054163" y="1801116"/>
                  </a:lnTo>
                  <a:lnTo>
                    <a:pt x="0" y="1801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67" r="-66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472403" y="1297579"/>
              <a:ext cx="1645547" cy="1022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Hier bekommst du wichtige Begriffe rund um Chats und Social Media erklärt.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6841205" y="9989739"/>
            <a:ext cx="256795" cy="208646"/>
          </a:xfrm>
          <a:custGeom>
            <a:avLst/>
            <a:gdLst/>
            <a:ahLst/>
            <a:cxnLst/>
            <a:rect l="l" t="t" r="r" b="b"/>
            <a:pathLst>
              <a:path w="256795" h="208646">
                <a:moveTo>
                  <a:pt x="0" y="0"/>
                </a:moveTo>
                <a:lnTo>
                  <a:pt x="256794" y="0"/>
                </a:lnTo>
                <a:lnTo>
                  <a:pt x="256794" y="208645"/>
                </a:lnTo>
                <a:lnTo>
                  <a:pt x="0" y="208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8908" y="629305"/>
            <a:ext cx="3876520" cy="131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Mein Chat- und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Social-Media-Wissen   </a:t>
            </a:r>
          </a:p>
          <a:p>
            <a:pPr algn="just">
              <a:lnSpc>
                <a:spcPts val="3415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I-P</a:t>
            </a:r>
          </a:p>
        </p:txBody>
      </p:sp>
      <p:sp>
        <p:nvSpPr>
          <p:cNvPr id="19" name="Freeform 19"/>
          <p:cNvSpPr/>
          <p:nvPr/>
        </p:nvSpPr>
        <p:spPr>
          <a:xfrm>
            <a:off x="422834" y="10237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07159" y="10337149"/>
            <a:ext cx="394850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Begleitheft | Mein Chat- und Social-Media-Wissen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318072" y="10337149"/>
            <a:ext cx="187172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 - SA  4.0 ISB (München)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186" y="373907"/>
            <a:ext cx="6780610" cy="9863319"/>
            <a:chOff x="0" y="0"/>
            <a:chExt cx="2430547" cy="3535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35562"/>
            </a:xfrm>
            <a:custGeom>
              <a:avLst/>
              <a:gdLst/>
              <a:ahLst/>
              <a:cxnLst/>
              <a:rect l="l" t="t" r="r" b="b"/>
              <a:pathLst>
                <a:path w="2430547" h="3535562">
                  <a:moveTo>
                    <a:pt x="22835" y="0"/>
                  </a:moveTo>
                  <a:lnTo>
                    <a:pt x="2407712" y="0"/>
                  </a:lnTo>
                  <a:cubicBezTo>
                    <a:pt x="2420324" y="0"/>
                    <a:pt x="2430547" y="10224"/>
                    <a:pt x="2430547" y="22835"/>
                  </a:cubicBezTo>
                  <a:lnTo>
                    <a:pt x="2430547" y="3512726"/>
                  </a:lnTo>
                  <a:cubicBezTo>
                    <a:pt x="2430547" y="3518783"/>
                    <a:pt x="2428142" y="3524591"/>
                    <a:pt x="2423859" y="3528873"/>
                  </a:cubicBezTo>
                  <a:cubicBezTo>
                    <a:pt x="2419577" y="3533156"/>
                    <a:pt x="2413768" y="3535562"/>
                    <a:pt x="2407712" y="3535562"/>
                  </a:cubicBezTo>
                  <a:lnTo>
                    <a:pt x="22835" y="3535562"/>
                  </a:lnTo>
                  <a:cubicBezTo>
                    <a:pt x="10224" y="3535562"/>
                    <a:pt x="0" y="3525338"/>
                    <a:pt x="0" y="3512726"/>
                  </a:cubicBezTo>
                  <a:lnTo>
                    <a:pt x="0" y="22835"/>
                  </a:lnTo>
                  <a:cubicBezTo>
                    <a:pt x="0" y="10224"/>
                    <a:pt x="10224" y="0"/>
                    <a:pt x="22835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54612"/>
            </a:xfrm>
            <a:prstGeom prst="rect">
              <a:avLst/>
            </a:prstGeom>
          </p:spPr>
          <p:txBody>
            <a:bodyPr lIns="50789" tIns="50789" rIns="50789" bIns="5078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2834" y="373907"/>
            <a:ext cx="6766961" cy="1708032"/>
            <a:chOff x="0" y="0"/>
            <a:chExt cx="2425126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126" cy="612120"/>
            </a:xfrm>
            <a:custGeom>
              <a:avLst/>
              <a:gdLst/>
              <a:ahLst/>
              <a:cxnLst/>
              <a:rect l="l" t="t" r="r" b="b"/>
              <a:pathLst>
                <a:path w="2425126" h="612120">
                  <a:moveTo>
                    <a:pt x="22882" y="0"/>
                  </a:moveTo>
                  <a:lnTo>
                    <a:pt x="2402245" y="0"/>
                  </a:lnTo>
                  <a:cubicBezTo>
                    <a:pt x="2408313" y="0"/>
                    <a:pt x="2414133" y="2411"/>
                    <a:pt x="2418424" y="6702"/>
                  </a:cubicBezTo>
                  <a:cubicBezTo>
                    <a:pt x="2422715" y="10993"/>
                    <a:pt x="2425126" y="16813"/>
                    <a:pt x="2425126" y="22882"/>
                  </a:cubicBezTo>
                  <a:lnTo>
                    <a:pt x="2425126" y="589239"/>
                  </a:lnTo>
                  <a:cubicBezTo>
                    <a:pt x="2425126" y="595307"/>
                    <a:pt x="2422715" y="601127"/>
                    <a:pt x="2418424" y="605418"/>
                  </a:cubicBezTo>
                  <a:cubicBezTo>
                    <a:pt x="2414133" y="609709"/>
                    <a:pt x="2408313" y="612120"/>
                    <a:pt x="2402245" y="612120"/>
                  </a:cubicBezTo>
                  <a:lnTo>
                    <a:pt x="22882" y="612120"/>
                  </a:lnTo>
                  <a:cubicBezTo>
                    <a:pt x="10244" y="612120"/>
                    <a:pt x="0" y="601876"/>
                    <a:pt x="0" y="589239"/>
                  </a:cubicBezTo>
                  <a:lnTo>
                    <a:pt x="0" y="22882"/>
                  </a:lnTo>
                  <a:cubicBezTo>
                    <a:pt x="0" y="16813"/>
                    <a:pt x="2411" y="10993"/>
                    <a:pt x="6702" y="6702"/>
                  </a:cubicBezTo>
                  <a:cubicBezTo>
                    <a:pt x="10993" y="2411"/>
                    <a:pt x="16813" y="0"/>
                    <a:pt x="228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126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834" y="1910168"/>
            <a:ext cx="6766961" cy="378181"/>
            <a:chOff x="0" y="0"/>
            <a:chExt cx="1437112" cy="80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7112" cy="80315"/>
            </a:xfrm>
            <a:custGeom>
              <a:avLst/>
              <a:gdLst/>
              <a:ahLst/>
              <a:cxnLst/>
              <a:rect l="l" t="t" r="r" b="b"/>
              <a:pathLst>
                <a:path w="1437112" h="80315">
                  <a:moveTo>
                    <a:pt x="0" y="0"/>
                  </a:moveTo>
                  <a:lnTo>
                    <a:pt x="1437112" y="0"/>
                  </a:lnTo>
                  <a:lnTo>
                    <a:pt x="1437112" y="80315"/>
                  </a:lnTo>
                  <a:lnTo>
                    <a:pt x="0" y="80315"/>
                  </a:ln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37112" cy="9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30028" y="2544780"/>
            <a:ext cx="2957607" cy="753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Problematische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Social-Media-</a:t>
            </a:r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Nutzung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Jugendliche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viel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Zeit auf Social Media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verbringen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negative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hat,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von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problematischer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Social-Media-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Nutzung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(→ Social Media).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Typische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Anzeichen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für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problematische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Social-Media-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Nutzung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Nutzungsdrang</a:t>
            </a: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(die Person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verbringt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mehr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Zeit auf</a:t>
            </a: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Social Media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als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geplant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war)</a:t>
            </a:r>
          </a:p>
          <a:p>
            <a:pPr algn="l"/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Schlechte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Laune</a:t>
            </a:r>
          </a:p>
          <a:p>
            <a:pPr algn="l"/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(z. B. die Person hat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schlechte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Laune,</a:t>
            </a: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wenn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wenn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sie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nicht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auf Social Media</a:t>
            </a: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sein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kann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Nachlässigkeit</a:t>
            </a: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(z. B.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Hausaufgaben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oder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Aufgaben</a:t>
            </a:r>
            <a:endParaRPr lang="en-US" sz="10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im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Haushalt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werden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nicht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zuverlässig</a:t>
            </a:r>
            <a:endParaRPr lang="en-US" sz="10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erledigt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Sozialer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Rückzug</a:t>
            </a: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(die Person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verbringt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weniger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Zeit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mit</a:t>
            </a:r>
            <a:endParaRPr lang="en-US" sz="10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Freunden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oder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der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Familie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→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Gesundheitsprobleme</a:t>
            </a: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Schlafstörungen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Kopf- und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Nacken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-</a:t>
            </a: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schmerzen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brennende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Augen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oder</a:t>
            </a:r>
            <a:endParaRPr lang="en-US" sz="10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Konzentrationsschwierigkeiten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durch</a:t>
            </a:r>
            <a:endParaRPr lang="en-US" sz="10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übermäßige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0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Mediennutzung</a:t>
            </a:r>
            <a:r>
              <a:rPr lang="en-US" sz="10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)</a:t>
            </a:r>
          </a:p>
          <a:p>
            <a:pPr algn="l"/>
            <a:endParaRPr lang="en-US" sz="1150" i="1" dirty="0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Sicherheitseinstellungen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Einstellungen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am Smartphone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Apps, die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persönlichen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persönliche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15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schützen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stummschalten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Einstellung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Messenger (</a:t>
            </a:r>
            <a:r>
              <a:rPr lang="en-US" sz="115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→ Messenger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ausschal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-ten,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dich der Messenger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neue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Nachrichten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informiert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Du hast die Wahl,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für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mehrere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Stunden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Tage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für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immer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stumm-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schalten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willst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8908" y="629305"/>
            <a:ext cx="3876520" cy="131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Mein Chat- und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Social-Media-Wissen   </a:t>
            </a:r>
          </a:p>
          <a:p>
            <a:pPr algn="just">
              <a:lnSpc>
                <a:spcPts val="3415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P-S</a:t>
            </a:r>
          </a:p>
        </p:txBody>
      </p:sp>
      <p:sp>
        <p:nvSpPr>
          <p:cNvPr id="13" name="Freeform 13"/>
          <p:cNvSpPr/>
          <p:nvPr/>
        </p:nvSpPr>
        <p:spPr>
          <a:xfrm>
            <a:off x="5929877" y="469858"/>
            <a:ext cx="1053642" cy="1516131"/>
          </a:xfrm>
          <a:custGeom>
            <a:avLst/>
            <a:gdLst/>
            <a:ahLst/>
            <a:cxnLst/>
            <a:rect l="l" t="t" r="r" b="b"/>
            <a:pathLst>
              <a:path w="1053642" h="1516131">
                <a:moveTo>
                  <a:pt x="0" y="0"/>
                </a:moveTo>
                <a:lnTo>
                  <a:pt x="1053641" y="0"/>
                </a:lnTo>
                <a:lnTo>
                  <a:pt x="1053641" y="1516131"/>
                </a:lnTo>
                <a:lnTo>
                  <a:pt x="0" y="151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533052" y="888613"/>
            <a:ext cx="1495737" cy="1221926"/>
            <a:chOff x="0" y="0"/>
            <a:chExt cx="1994315" cy="1629234"/>
          </a:xfrm>
        </p:grpSpPr>
        <p:sp>
          <p:nvSpPr>
            <p:cNvPr id="15" name="Freeform 15"/>
            <p:cNvSpPr/>
            <p:nvPr/>
          </p:nvSpPr>
          <p:spPr>
            <a:xfrm flipH="1">
              <a:off x="0" y="0"/>
              <a:ext cx="1994315" cy="1629234"/>
            </a:xfrm>
            <a:custGeom>
              <a:avLst/>
              <a:gdLst/>
              <a:ahLst/>
              <a:cxnLst/>
              <a:rect l="l" t="t" r="r" b="b"/>
              <a:pathLst>
                <a:path w="1994315" h="1629234">
                  <a:moveTo>
                    <a:pt x="1994315" y="0"/>
                  </a:moveTo>
                  <a:lnTo>
                    <a:pt x="0" y="0"/>
                  </a:lnTo>
                  <a:lnTo>
                    <a:pt x="0" y="1629234"/>
                  </a:lnTo>
                  <a:lnTo>
                    <a:pt x="1994315" y="1629234"/>
                  </a:lnTo>
                  <a:lnTo>
                    <a:pt x="1994315" y="0"/>
                  </a:lnTo>
                  <a:close/>
                </a:path>
              </a:pathLst>
            </a:custGeom>
            <a:blipFill>
              <a:blip r:embed="rId3"/>
              <a:stretch>
                <a:fillRect l="-1289" t="-3640" b="-364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5450" y="569277"/>
              <a:ext cx="1645547" cy="1022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Hier bekommst du wichtige Begriffe rund um Chats und Social Media erklärt.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422834" y="10237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07159" y="10337149"/>
            <a:ext cx="394850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Begleitheft | Mein Chat- und Social-Media-Wissen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18072" y="10337149"/>
            <a:ext cx="187172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 - SA  4.0 ISB (München)</a:t>
            </a:r>
          </a:p>
        </p:txBody>
      </p:sp>
      <p:sp>
        <p:nvSpPr>
          <p:cNvPr id="20" name="Freeform 20"/>
          <p:cNvSpPr/>
          <p:nvPr/>
        </p:nvSpPr>
        <p:spPr>
          <a:xfrm rot="-10800000">
            <a:off x="6804000" y="9959510"/>
            <a:ext cx="293999" cy="238875"/>
          </a:xfrm>
          <a:custGeom>
            <a:avLst/>
            <a:gdLst/>
            <a:ahLst/>
            <a:cxnLst/>
            <a:rect l="l" t="t" r="r" b="b"/>
            <a:pathLst>
              <a:path w="293999" h="238875">
                <a:moveTo>
                  <a:pt x="0" y="0"/>
                </a:moveTo>
                <a:lnTo>
                  <a:pt x="293999" y="0"/>
                </a:lnTo>
                <a:lnTo>
                  <a:pt x="293999" y="238874"/>
                </a:lnTo>
                <a:lnTo>
                  <a:pt x="0" y="23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68866" y="2544781"/>
            <a:ext cx="2997650" cy="7426490"/>
            <a:chOff x="-53389" y="-12698"/>
            <a:chExt cx="3996867" cy="9901987"/>
          </a:xfrm>
        </p:grpSpPr>
        <p:sp>
          <p:nvSpPr>
            <p:cNvPr id="22" name="TextBox 22"/>
            <p:cNvSpPr txBox="1"/>
            <p:nvPr/>
          </p:nvSpPr>
          <p:spPr>
            <a:xfrm>
              <a:off x="-53389" y="-12698"/>
              <a:ext cx="3996867" cy="9901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/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Inhalte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also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Videos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anderen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 Social Media (</a:t>
              </a:r>
              <a:r>
                <a:rPr lang="en-US" sz="1150" i="1" dirty="0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→ Social Media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nennt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das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auch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öffentlich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veröffentlichen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posten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/>
              <a:endPara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/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Profil</a:t>
              </a:r>
              <a:r>
                <a:rPr lang="en-US" sz="115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l"/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Profil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digitaler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Steckbrief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Informationen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dich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gespeichert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z. B. Name, Foto,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Telefonnummer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.... . Den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Profil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nennt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</a:t>
              </a:r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Profilname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das Bild </a:t>
              </a:r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Profilbild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/>
              <a:endPara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/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Reizüberflutung</a:t>
              </a:r>
              <a:r>
                <a:rPr lang="en-US" sz="115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l"/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bedeutet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dass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viele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Eindrücke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einmal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Beispiel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viele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Geräusche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Das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anstrengend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sein und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stressen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/>
              <a:endPara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/>
              <a:r>
                <a:rPr lang="en-US" sz="115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Sprachnachricht</a:t>
              </a:r>
              <a:r>
                <a:rPr lang="en-US" sz="115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</a:p>
            <a:p>
              <a:pPr algn="l"/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</a:t>
              </a:r>
              <a:r>
                <a:rPr lang="en-US" sz="1150" u="none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</a:t>
              </a:r>
              <a:r>
                <a:rPr lang="en-US" sz="1150" u="none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esp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rochener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Text, der in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einem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Chat (→ </a:t>
              </a:r>
              <a:r>
                <a:rPr lang="en-US" sz="1150" i="1" dirty="0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Chat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Dafür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auf das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Mikrofon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-Symbol    , um die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eigene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Stimme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aufzunehmen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/>
              <a:endPara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/>
              <a:r>
                <a:rPr lang="en-US" sz="115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Social Media: </a:t>
              </a:r>
            </a:p>
            <a:p>
              <a:pPr algn="l"/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Social Media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Internetseiten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Apps, also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Orte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sich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/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Menschen online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treffen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Man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nennt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auch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Social-Media-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Plattformen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Personen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Inhalte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also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Videos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posten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(→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posten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). Auf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diesem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Weg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Freunden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Bekannten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aber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auch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fremden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Menschen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mitteilen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spcBef>
                  <a:spcPct val="0"/>
                </a:spcBef>
              </a:pP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Personen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folgt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spcBef>
                  <a:spcPct val="0"/>
                </a:spcBef>
              </a:pP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(→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folgen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),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 alle </a:t>
              </a: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Inhalte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spcBef>
                  <a:spcPct val="0"/>
                </a:spcBef>
              </a:pPr>
              <a:r>
                <a:rPr lang="en-US" sz="115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sehen</a:t>
              </a:r>
              <a:r>
                <a:rPr lang="en-US" sz="115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814316" y="6305209"/>
              <a:ext cx="129996" cy="198467"/>
            </a:xfrm>
            <a:custGeom>
              <a:avLst/>
              <a:gdLst/>
              <a:ahLst/>
              <a:cxnLst/>
              <a:rect l="l" t="t" r="r" b="b"/>
              <a:pathLst>
                <a:path w="129996" h="198467">
                  <a:moveTo>
                    <a:pt x="0" y="0"/>
                  </a:moveTo>
                  <a:lnTo>
                    <a:pt x="129996" y="0"/>
                  </a:lnTo>
                  <a:lnTo>
                    <a:pt x="129996" y="198467"/>
                  </a:lnTo>
                  <a:lnTo>
                    <a:pt x="0" y="198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186" y="373907"/>
            <a:ext cx="6780610" cy="9863319"/>
            <a:chOff x="0" y="0"/>
            <a:chExt cx="2430547" cy="3535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35562"/>
            </a:xfrm>
            <a:custGeom>
              <a:avLst/>
              <a:gdLst/>
              <a:ahLst/>
              <a:cxnLst/>
              <a:rect l="l" t="t" r="r" b="b"/>
              <a:pathLst>
                <a:path w="2430547" h="3535562">
                  <a:moveTo>
                    <a:pt x="22835" y="0"/>
                  </a:moveTo>
                  <a:lnTo>
                    <a:pt x="2407712" y="0"/>
                  </a:lnTo>
                  <a:cubicBezTo>
                    <a:pt x="2420324" y="0"/>
                    <a:pt x="2430547" y="10224"/>
                    <a:pt x="2430547" y="22835"/>
                  </a:cubicBezTo>
                  <a:lnTo>
                    <a:pt x="2430547" y="3512726"/>
                  </a:lnTo>
                  <a:cubicBezTo>
                    <a:pt x="2430547" y="3518783"/>
                    <a:pt x="2428142" y="3524591"/>
                    <a:pt x="2423859" y="3528873"/>
                  </a:cubicBezTo>
                  <a:cubicBezTo>
                    <a:pt x="2419577" y="3533156"/>
                    <a:pt x="2413768" y="3535562"/>
                    <a:pt x="2407712" y="3535562"/>
                  </a:cubicBezTo>
                  <a:lnTo>
                    <a:pt x="22835" y="3535562"/>
                  </a:lnTo>
                  <a:cubicBezTo>
                    <a:pt x="10224" y="3535562"/>
                    <a:pt x="0" y="3525338"/>
                    <a:pt x="0" y="3512726"/>
                  </a:cubicBezTo>
                  <a:lnTo>
                    <a:pt x="0" y="22835"/>
                  </a:lnTo>
                  <a:cubicBezTo>
                    <a:pt x="0" y="10224"/>
                    <a:pt x="10224" y="0"/>
                    <a:pt x="22835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54612"/>
            </a:xfrm>
            <a:prstGeom prst="rect">
              <a:avLst/>
            </a:prstGeom>
          </p:spPr>
          <p:txBody>
            <a:bodyPr lIns="50789" tIns="50789" rIns="50789" bIns="5078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2834" y="373907"/>
            <a:ext cx="6766961" cy="1708032"/>
            <a:chOff x="0" y="0"/>
            <a:chExt cx="2425126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126" cy="612120"/>
            </a:xfrm>
            <a:custGeom>
              <a:avLst/>
              <a:gdLst/>
              <a:ahLst/>
              <a:cxnLst/>
              <a:rect l="l" t="t" r="r" b="b"/>
              <a:pathLst>
                <a:path w="2425126" h="612120">
                  <a:moveTo>
                    <a:pt x="22882" y="0"/>
                  </a:moveTo>
                  <a:lnTo>
                    <a:pt x="2402245" y="0"/>
                  </a:lnTo>
                  <a:cubicBezTo>
                    <a:pt x="2408313" y="0"/>
                    <a:pt x="2414133" y="2411"/>
                    <a:pt x="2418424" y="6702"/>
                  </a:cubicBezTo>
                  <a:cubicBezTo>
                    <a:pt x="2422715" y="10993"/>
                    <a:pt x="2425126" y="16813"/>
                    <a:pt x="2425126" y="22882"/>
                  </a:cubicBezTo>
                  <a:lnTo>
                    <a:pt x="2425126" y="589239"/>
                  </a:lnTo>
                  <a:cubicBezTo>
                    <a:pt x="2425126" y="595307"/>
                    <a:pt x="2422715" y="601127"/>
                    <a:pt x="2418424" y="605418"/>
                  </a:cubicBezTo>
                  <a:cubicBezTo>
                    <a:pt x="2414133" y="609709"/>
                    <a:pt x="2408313" y="612120"/>
                    <a:pt x="2402245" y="612120"/>
                  </a:cubicBezTo>
                  <a:lnTo>
                    <a:pt x="22882" y="612120"/>
                  </a:lnTo>
                  <a:cubicBezTo>
                    <a:pt x="10244" y="612120"/>
                    <a:pt x="0" y="601876"/>
                    <a:pt x="0" y="589239"/>
                  </a:cubicBezTo>
                  <a:lnTo>
                    <a:pt x="0" y="22882"/>
                  </a:lnTo>
                  <a:cubicBezTo>
                    <a:pt x="0" y="16813"/>
                    <a:pt x="2411" y="10993"/>
                    <a:pt x="6702" y="6702"/>
                  </a:cubicBezTo>
                  <a:cubicBezTo>
                    <a:pt x="10993" y="2411"/>
                    <a:pt x="16813" y="0"/>
                    <a:pt x="228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126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834" y="1910168"/>
            <a:ext cx="6766961" cy="378181"/>
            <a:chOff x="0" y="0"/>
            <a:chExt cx="1437112" cy="80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7112" cy="80315"/>
            </a:xfrm>
            <a:custGeom>
              <a:avLst/>
              <a:gdLst/>
              <a:ahLst/>
              <a:cxnLst/>
              <a:rect l="l" t="t" r="r" b="b"/>
              <a:pathLst>
                <a:path w="1437112" h="80315">
                  <a:moveTo>
                    <a:pt x="0" y="0"/>
                  </a:moveTo>
                  <a:lnTo>
                    <a:pt x="1437112" y="0"/>
                  </a:lnTo>
                  <a:lnTo>
                    <a:pt x="1437112" y="80315"/>
                  </a:lnTo>
                  <a:lnTo>
                    <a:pt x="0" y="80315"/>
                  </a:ln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37112" cy="9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000" y="2456326"/>
            <a:ext cx="2957607" cy="217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Streaks: 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sprich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Strieks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algn="l"/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bedeutet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Tag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jemandem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Reihe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(Streak)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abbricht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/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/>
            <a:r>
              <a:rPr lang="en-US" sz="115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teilen</a:t>
            </a:r>
            <a:r>
              <a:rPr lang="en-US" sz="11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/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Beiträge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Social Media, die man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interessant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empfindet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also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ihnen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geteilt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Dann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diese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auch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sehen</a:t>
            </a:r>
            <a:r>
              <a:rPr lang="en-US" sz="1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8908" y="629305"/>
            <a:ext cx="3876520" cy="131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Mein Chat- und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Social-Media-Wissen   </a:t>
            </a:r>
          </a:p>
          <a:p>
            <a:pPr algn="just">
              <a:lnSpc>
                <a:spcPts val="3415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S-Z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06315" y="415054"/>
            <a:ext cx="3196609" cy="1873295"/>
            <a:chOff x="0" y="0"/>
            <a:chExt cx="4262145" cy="24977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95176" cy="2329690"/>
            </a:xfrm>
            <a:custGeom>
              <a:avLst/>
              <a:gdLst/>
              <a:ahLst/>
              <a:cxnLst/>
              <a:rect l="l" t="t" r="r" b="b"/>
              <a:pathLst>
                <a:path w="3295176" h="2329690">
                  <a:moveTo>
                    <a:pt x="0" y="0"/>
                  </a:moveTo>
                  <a:lnTo>
                    <a:pt x="3295176" y="0"/>
                  </a:lnTo>
                  <a:lnTo>
                    <a:pt x="3295176" y="2329690"/>
                  </a:lnTo>
                  <a:lnTo>
                    <a:pt x="0" y="232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207982" y="696611"/>
              <a:ext cx="2054163" cy="1801116"/>
            </a:xfrm>
            <a:custGeom>
              <a:avLst/>
              <a:gdLst/>
              <a:ahLst/>
              <a:cxnLst/>
              <a:rect l="l" t="t" r="r" b="b"/>
              <a:pathLst>
                <a:path w="2054163" h="1801116">
                  <a:moveTo>
                    <a:pt x="0" y="0"/>
                  </a:moveTo>
                  <a:lnTo>
                    <a:pt x="2054163" y="0"/>
                  </a:lnTo>
                  <a:lnTo>
                    <a:pt x="2054163" y="1801116"/>
                  </a:lnTo>
                  <a:lnTo>
                    <a:pt x="0" y="1801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67" r="-66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472403" y="1297579"/>
              <a:ext cx="1645547" cy="1022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Hier bekommst du wichtige Begriffe rund um Chats und Social Media erklärt.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4000" y="4832670"/>
            <a:ext cx="2957607" cy="2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Platz für DEINE Begriffe: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684000" y="543306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684000" y="582358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84000" y="621411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684000" y="660463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84000" y="699516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684000" y="738568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684000" y="777621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684000" y="816673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V="1">
            <a:off x="684000" y="855726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flipV="1">
            <a:off x="684000" y="894778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V="1">
            <a:off x="684000" y="933831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V="1">
            <a:off x="684000" y="972883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V="1">
            <a:off x="4045316" y="269462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4045316" y="308514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V="1">
            <a:off x="4045316" y="347567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flipV="1">
            <a:off x="4045316" y="386619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V="1">
            <a:off x="4045316" y="425672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V="1">
            <a:off x="4045316" y="464724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flipV="1">
            <a:off x="4045316" y="503777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4045316" y="542829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V="1">
            <a:off x="4045316" y="581882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4045316" y="620934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V="1">
            <a:off x="4045316" y="6599874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4045316" y="6990399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V="1">
            <a:off x="4045316" y="738568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V="1">
            <a:off x="4045316" y="777621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V="1">
            <a:off x="4045316" y="816673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flipV="1">
            <a:off x="4045316" y="855726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flipV="1">
            <a:off x="4045316" y="894778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4045316" y="9338312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flipV="1">
            <a:off x="4045316" y="9728837"/>
            <a:ext cx="29576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Freeform 49"/>
          <p:cNvSpPr/>
          <p:nvPr/>
        </p:nvSpPr>
        <p:spPr>
          <a:xfrm>
            <a:off x="422834" y="10237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907159" y="10337149"/>
            <a:ext cx="394850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Begleitheft | Mein Chat- und Social-Media-Wissen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318072" y="10337149"/>
            <a:ext cx="187172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 - SA  4.0 ISB (München)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Microsoft Office PowerPoint</Application>
  <PresentationFormat>Benutzerdefiniert</PresentationFormat>
  <Paragraphs>153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Poppins Bold</vt:lpstr>
      <vt:lpstr>Arial</vt:lpstr>
      <vt:lpstr>Poppins Italics</vt:lpstr>
      <vt:lpstr>Poppins</vt:lpstr>
      <vt:lpstr>Calibri</vt:lpstr>
      <vt:lpstr>Lexend Deca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Chat-Wissen</dc:title>
  <dc:creator>Prues, Silke</dc:creator>
  <cp:lastModifiedBy>Prues, Silke</cp:lastModifiedBy>
  <cp:revision>7</cp:revision>
  <dcterms:created xsi:type="dcterms:W3CDTF">2006-08-16T00:00:00Z</dcterms:created>
  <dcterms:modified xsi:type="dcterms:W3CDTF">2026-06-22T07:17:17Z</dcterms:modified>
  <dc:identifier>DAHAjaL5hQI</dc:identifier>
</cp:coreProperties>
</file>