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4" r:id="rId2"/>
    <p:sldId id="273" r:id="rId3"/>
    <p:sldId id="275" r:id="rId4"/>
    <p:sldId id="277" r:id="rId5"/>
  </p:sldIdLst>
  <p:sldSz cx="12192000" cy="6858000"/>
  <p:notesSz cx="6858000" cy="9144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23" autoAdjust="0"/>
  </p:normalViewPr>
  <p:slideViewPr>
    <p:cSldViewPr snapToGrid="0">
      <p:cViewPr varScale="1">
        <p:scale>
          <a:sx n="154" d="100"/>
          <a:sy n="154" d="100"/>
        </p:scale>
        <p:origin x="534" y="11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441C4BE-9B49-013D-F94E-8BEC5695B5BC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8664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47BBE-6EE7-72CC-6766-405B4BB3D679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F3D926-19FE-F303-23AB-4473BA9960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E69D1B-7EFC-1AC7-1843-CDD937421E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AFCC19-43DA-D14A-EDF8-0FB6DB8F8C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AE39882-0A7C-A626-1323-006E4BC6B126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8577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B5CF4-5889-EE61-D6DA-8776BFBF3545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1CF4FB-2FF3-5855-7E8D-7D6F3579BB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F0DD3A-2251-D87C-0D03-B6F9A29C21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294056-5540-0190-AEB9-D0568C240D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AE39882-0A7C-A626-1323-006E4BC6B126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8930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CB651-5440-588F-8AB8-45480519509F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E5E402-1D2F-2B53-2192-F9B1F9A316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6D8ABC-2E62-90F9-9796-02FB6A876E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BEC389-44E7-9276-DE1C-90E021782B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F4B2422-1163-DDD3-1D4E-DA4738987FD9}" type="slidenum">
              <a:rPr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97579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Weblek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Titel Weblektion</a:t>
            </a:r>
            <a:endParaRPr/>
          </a:p>
        </p:txBody>
      </p:sp>
      <p:sp>
        <p:nvSpPr>
          <p:cNvPr id="11" name="Rechteck 10"/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251790" y="22477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3" name="Freeform 16"/>
          <p:cNvSpPr/>
          <p:nvPr userDrawn="1"/>
        </p:nvSpPr>
        <p:spPr bwMode="auto">
          <a:xfrm>
            <a:off x="1182589" y="2108202"/>
            <a:ext cx="2853929" cy="336766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noFill/>
          <a:ln w="38100" cap="sq">
            <a:solidFill>
              <a:schemeClr val="accent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Textfeld 19"/>
          <p:cNvSpPr txBox="1"/>
          <p:nvPr userDrawn="1"/>
        </p:nvSpPr>
        <p:spPr bwMode="auto">
          <a:xfrm>
            <a:off x="1182589" y="4823423"/>
            <a:ext cx="2853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2000" b="1">
                <a:latin typeface="Atkinson Hyperlegible"/>
              </a:rPr>
              <a:t>Scanne den QR-Code</a:t>
            </a:r>
            <a:endParaRPr/>
          </a:p>
        </p:txBody>
      </p:sp>
      <p:grpSp>
        <p:nvGrpSpPr>
          <p:cNvPr id="36" name="Gruppieren 35"/>
          <p:cNvGrpSpPr/>
          <p:nvPr userDrawn="1"/>
        </p:nvGrpSpPr>
        <p:grpSpPr bwMode="auto">
          <a:xfrm>
            <a:off x="5478050" y="2706930"/>
            <a:ext cx="5355080" cy="734231"/>
            <a:chOff x="5478050" y="2964569"/>
            <a:chExt cx="5355080" cy="734231"/>
          </a:xfrm>
        </p:grpSpPr>
        <p:pic>
          <p:nvPicPr>
            <p:cNvPr id="8" name="Grafik 7"/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/>
          </p:blipFill>
          <p:spPr bwMode="auto">
            <a:xfrm>
              <a:off x="5478050" y="2964569"/>
              <a:ext cx="733292" cy="734231"/>
            </a:xfrm>
            <a:prstGeom prst="rect">
              <a:avLst/>
            </a:prstGeom>
          </p:spPr>
        </p:pic>
        <p:grpSp>
          <p:nvGrpSpPr>
            <p:cNvPr id="35" name="Gruppieren 34"/>
            <p:cNvGrpSpPr/>
            <p:nvPr userDrawn="1"/>
          </p:nvGrpSpPr>
          <p:grpSpPr bwMode="auto">
            <a:xfrm>
              <a:off x="6226390" y="2986605"/>
              <a:ext cx="4606740" cy="690158"/>
              <a:chOff x="6226390" y="3011963"/>
              <a:chExt cx="4606740" cy="690158"/>
            </a:xfrm>
          </p:grpSpPr>
          <p:sp>
            <p:nvSpPr>
              <p:cNvPr id="17" name="Textfeld 16"/>
              <p:cNvSpPr txBox="1"/>
              <p:nvPr userDrawn="1"/>
            </p:nvSpPr>
            <p:spPr bwMode="auto">
              <a:xfrm>
                <a:off x="6226390" y="3011963"/>
                <a:ext cx="446112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2000" b="1">
                    <a:latin typeface="Atkinson Hyperlegible"/>
                  </a:rPr>
                  <a:t>Kopfhörer bereithalten!</a:t>
                </a:r>
                <a:endParaRPr/>
              </a:p>
            </p:txBody>
          </p:sp>
          <p:sp>
            <p:nvSpPr>
              <p:cNvPr id="18" name="Textfeld 17"/>
              <p:cNvSpPr txBox="1"/>
              <p:nvPr userDrawn="1"/>
            </p:nvSpPr>
            <p:spPr bwMode="auto">
              <a:xfrm>
                <a:off x="6226391" y="3332789"/>
                <a:ext cx="460673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1800" b="0">
                    <a:latin typeface="Atkinson Hyperlegible"/>
                  </a:rPr>
                  <a:t>Du brauchst sie für Videos und Audios</a:t>
                </a:r>
                <a:endParaRPr/>
              </a:p>
            </p:txBody>
          </p:sp>
        </p:grpSp>
      </p:grpSp>
      <p:sp>
        <p:nvSpPr>
          <p:cNvPr id="24" name="Textfeld 23"/>
          <p:cNvSpPr txBox="1"/>
          <p:nvPr userDrawn="1"/>
        </p:nvSpPr>
        <p:spPr bwMode="auto">
          <a:xfrm>
            <a:off x="5195341" y="2108201"/>
            <a:ext cx="4466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2400" b="1">
                <a:solidFill>
                  <a:schemeClr val="accent1"/>
                </a:solidFill>
                <a:latin typeface="Lexend Deca"/>
                <a:cs typeface="Lexend Deca"/>
              </a:rPr>
              <a:t>Jetzt bist du dran!</a:t>
            </a:r>
            <a:endParaRPr/>
          </a:p>
        </p:txBody>
      </p:sp>
      <p:sp>
        <p:nvSpPr>
          <p:cNvPr id="34" name="Textfeld 33"/>
          <p:cNvSpPr txBox="1"/>
          <p:nvPr userDrawn="1"/>
        </p:nvSpPr>
        <p:spPr bwMode="auto">
          <a:xfrm>
            <a:off x="1182588" y="5106536"/>
            <a:ext cx="2853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1800" b="0">
                <a:latin typeface="Atkinson Hyperlegible"/>
              </a:rPr>
              <a:t>und starte die Weblektion</a:t>
            </a:r>
            <a:endParaRPr/>
          </a:p>
        </p:txBody>
      </p:sp>
      <p:sp>
        <p:nvSpPr>
          <p:cNvPr id="38" name="Abgerundetes Rechteck 37"/>
          <p:cNvSpPr/>
          <p:nvPr userDrawn="1"/>
        </p:nvSpPr>
        <p:spPr bwMode="auto">
          <a:xfrm>
            <a:off x="494504" y="5624801"/>
            <a:ext cx="11202992" cy="494128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Arbeitszeit: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 userDrawn="1">
            <p:ph type="body" sz="quarter" idx="11" hasCustomPrompt="1"/>
          </p:nvPr>
        </p:nvSpPr>
        <p:spPr bwMode="auto">
          <a:xfrm>
            <a:off x="5945246" y="564453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  <p:sp>
        <p:nvSpPr>
          <p:cNvPr id="6" name="Bildplatzhalter 5"/>
          <p:cNvSpPr>
            <a:spLocks noGrp="1"/>
          </p:cNvSpPr>
          <p:nvPr userDrawn="1">
            <p:ph type="pic" sz="quarter" idx="33"/>
          </p:nvPr>
        </p:nvSpPr>
        <p:spPr bwMode="auto">
          <a:xfrm>
            <a:off x="1439551" y="2296611"/>
            <a:ext cx="2340000" cy="228697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Rechteck: abgerundete Ecken 6"/>
          <p:cNvSpPr/>
          <p:nvPr userDrawn="1"/>
        </p:nvSpPr>
        <p:spPr bwMode="auto">
          <a:xfrm>
            <a:off x="5184950" y="2657185"/>
            <a:ext cx="5770391" cy="834539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grpSp>
        <p:nvGrpSpPr>
          <p:cNvPr id="14" name="Gruppieren 13"/>
          <p:cNvGrpSpPr/>
          <p:nvPr userDrawn="1"/>
        </p:nvGrpSpPr>
        <p:grpSpPr bwMode="auto">
          <a:xfrm>
            <a:off x="5177361" y="3761987"/>
            <a:ext cx="5770391" cy="1588360"/>
            <a:chOff x="5177361" y="3761987"/>
            <a:chExt cx="5770391" cy="1588360"/>
          </a:xfrm>
        </p:grpSpPr>
        <p:grpSp>
          <p:nvGrpSpPr>
            <p:cNvPr id="12" name="Gruppieren 11"/>
            <p:cNvGrpSpPr/>
            <p:nvPr userDrawn="1"/>
          </p:nvGrpSpPr>
          <p:grpSpPr bwMode="auto">
            <a:xfrm>
              <a:off x="5423369" y="3781081"/>
              <a:ext cx="4548040" cy="1569265"/>
              <a:chOff x="5423369" y="3781081"/>
              <a:chExt cx="4548040" cy="1569265"/>
            </a:xfrm>
          </p:grpSpPr>
          <p:sp>
            <p:nvSpPr>
              <p:cNvPr id="27" name="Textfeld 26"/>
              <p:cNvSpPr txBox="1"/>
              <p:nvPr userDrawn="1"/>
            </p:nvSpPr>
            <p:spPr bwMode="auto">
              <a:xfrm>
                <a:off x="5423369" y="3781081"/>
                <a:ext cx="44668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2000" b="1">
                    <a:solidFill>
                      <a:schemeClr val="accent1"/>
                    </a:solidFill>
                    <a:latin typeface="Atkinson Hyperlegible"/>
                  </a:rPr>
                  <a:t>So gehst du vor:</a:t>
                </a:r>
                <a:endParaRPr/>
              </a:p>
            </p:txBody>
          </p:sp>
          <p:sp>
            <p:nvSpPr>
              <p:cNvPr id="29" name="Textfeld 28"/>
              <p:cNvSpPr txBox="1"/>
              <p:nvPr userDrawn="1"/>
            </p:nvSpPr>
            <p:spPr bwMode="auto">
              <a:xfrm>
                <a:off x="5423369" y="4150018"/>
                <a:ext cx="4548040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Öffne die Weblektion mit deinem Tablet</a:t>
                </a:r>
                <a:endParaRPr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Bearbeite alle Aufgaben der Reihe nach</a:t>
                </a:r>
                <a:endParaRPr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Bei Fragen: Melde dich leise</a:t>
                </a:r>
                <a:endParaRPr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Arbeite in deinem eigenen Tempo</a:t>
                </a:r>
                <a:endParaRPr/>
              </a:p>
            </p:txBody>
          </p:sp>
        </p:grpSp>
        <p:sp>
          <p:nvSpPr>
            <p:cNvPr id="25" name="Rechteck: abgerundete Ecken 24"/>
            <p:cNvSpPr/>
            <p:nvPr userDrawn="1"/>
          </p:nvSpPr>
          <p:spPr bwMode="auto">
            <a:xfrm>
              <a:off x="5177361" y="3761987"/>
              <a:ext cx="5770391" cy="1588360"/>
            </a:xfrm>
            <a:prstGeom prst="roundRect">
              <a:avLst>
                <a:gd name="adj" fmla="val 8504"/>
              </a:avLst>
            </a:prstGeom>
            <a:noFill/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</p:grpSp>
      <p:cxnSp>
        <p:nvCxnSpPr>
          <p:cNvPr id="10" name="Gerader Verbinder 9"/>
          <p:cNvCxnSpPr>
            <a:cxnSpLocks/>
          </p:cNvCxnSpPr>
          <p:nvPr userDrawn="1"/>
        </p:nvCxnSpPr>
        <p:spPr bwMode="auto">
          <a:xfrm>
            <a:off x="1182588" y="4750182"/>
            <a:ext cx="2853929" cy="0"/>
          </a:xfrm>
          <a:prstGeom prst="line">
            <a:avLst/>
          </a:prstGeom>
          <a:ln w="381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4-Phasen-Methode v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6253630" y="2729642"/>
            <a:ext cx="2586433" cy="321395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505747" y="2729642"/>
            <a:ext cx="2586434" cy="3213957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Freeform 31"/>
          <p:cNvSpPr/>
          <p:nvPr userDrawn="1"/>
        </p:nvSpPr>
        <p:spPr bwMode="auto"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" name="TextBox 32"/>
          <p:cNvSpPr txBox="1"/>
          <p:nvPr userDrawn="1"/>
        </p:nvSpPr>
        <p:spPr bwMode="auto">
          <a:xfrm>
            <a:off x="1621755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2" name="Freeform 16"/>
          <p:cNvSpPr/>
          <p:nvPr userDrawn="1"/>
        </p:nvSpPr>
        <p:spPr bwMode="auto">
          <a:xfrm>
            <a:off x="3362473" y="2729642"/>
            <a:ext cx="2586433" cy="321395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TextBox 17"/>
          <p:cNvSpPr txBox="1"/>
          <p:nvPr userDrawn="1"/>
        </p:nvSpPr>
        <p:spPr bwMode="auto"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7" name="Freeform 31"/>
          <p:cNvSpPr/>
          <p:nvPr userDrawn="1"/>
        </p:nvSpPr>
        <p:spPr bwMode="auto"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8" name="TextBox 32"/>
          <p:cNvSpPr txBox="1"/>
          <p:nvPr userDrawn="1"/>
        </p:nvSpPr>
        <p:spPr bwMode="auto">
          <a:xfrm>
            <a:off x="4478480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49" name="Freeform 31"/>
          <p:cNvSpPr/>
          <p:nvPr userDrawn="1"/>
        </p:nvSpPr>
        <p:spPr bwMode="auto"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" name="TextBox 32"/>
          <p:cNvSpPr txBox="1"/>
          <p:nvPr userDrawn="1"/>
        </p:nvSpPr>
        <p:spPr bwMode="auto">
          <a:xfrm>
            <a:off x="7369637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84162" y="3683861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05748" y="4108220"/>
            <a:ext cx="2586433" cy="1835379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540887" y="3716066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62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362473" y="4148896"/>
            <a:ext cx="2586433" cy="179470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64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432044" y="3714160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66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253630" y="4138093"/>
            <a:ext cx="2586433" cy="179470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67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68" name="TextBox 17"/>
          <p:cNvSpPr txBox="1"/>
          <p:nvPr userDrawn="1"/>
        </p:nvSpPr>
        <p:spPr bwMode="auto"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69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70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71" name="Freeform 16"/>
          <p:cNvSpPr/>
          <p:nvPr userDrawn="1"/>
        </p:nvSpPr>
        <p:spPr bwMode="auto">
          <a:xfrm>
            <a:off x="9100036" y="2731265"/>
            <a:ext cx="2586433" cy="3212334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2" name="Freeform 31"/>
          <p:cNvSpPr/>
          <p:nvPr userDrawn="1"/>
        </p:nvSpPr>
        <p:spPr bwMode="auto">
          <a:xfrm>
            <a:off x="10175147" y="2516041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3" name="TextBox 32"/>
          <p:cNvSpPr txBox="1"/>
          <p:nvPr userDrawn="1"/>
        </p:nvSpPr>
        <p:spPr bwMode="auto">
          <a:xfrm>
            <a:off x="10216042" y="254293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4</a:t>
            </a:r>
            <a:endParaRPr/>
          </a:p>
        </p:txBody>
      </p:sp>
      <p:sp>
        <p:nvSpPr>
          <p:cNvPr id="75" name="Textplatzhalter 9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9278450" y="370935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4</a:t>
            </a:r>
            <a:endParaRPr/>
          </a:p>
        </p:txBody>
      </p:sp>
      <p:sp>
        <p:nvSpPr>
          <p:cNvPr id="77" name="Textplatzhalter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100036" y="4139716"/>
            <a:ext cx="2586433" cy="17930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lain 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26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29" name="Abgerundetes Rechteck 28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 dirty="0">
                <a:solidFill>
                  <a:schemeClr val="tx1"/>
                </a:solidFill>
                <a:latin typeface="Lexend Deca"/>
                <a:cs typeface="Lexend Deca"/>
              </a:rPr>
              <a:t>Arbeitszeit: </a:t>
            </a:r>
            <a:r>
              <a:rPr lang="de-DE" sz="2800" dirty="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 dirty="0"/>
          </a:p>
        </p:txBody>
      </p:sp>
      <p:sp>
        <p:nvSpPr>
          <p:cNvPr id="30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594891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lain 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26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lain 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2" name="Rechteck 1"/>
          <p:cNvSpPr/>
          <p:nvPr userDrawn="1"/>
        </p:nvSpPr>
        <p:spPr bwMode="auto">
          <a:xfrm>
            <a:off x="251790" y="22477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-Phasen-Methode v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reeform 16"/>
          <p:cNvSpPr/>
          <p:nvPr userDrawn="1"/>
        </p:nvSpPr>
        <p:spPr bwMode="auto">
          <a:xfrm>
            <a:off x="2565347" y="2758760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Freeform 31"/>
          <p:cNvSpPr/>
          <p:nvPr userDrawn="1"/>
        </p:nvSpPr>
        <p:spPr bwMode="auto"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8" name="TextBox 32"/>
          <p:cNvSpPr txBox="1"/>
          <p:nvPr userDrawn="1"/>
        </p:nvSpPr>
        <p:spPr bwMode="auto"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9" name="Freeform 16"/>
          <p:cNvSpPr/>
          <p:nvPr userDrawn="1"/>
        </p:nvSpPr>
        <p:spPr bwMode="auto">
          <a:xfrm>
            <a:off x="6751123" y="2758760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" name="TextBox 17"/>
          <p:cNvSpPr txBox="1"/>
          <p:nvPr userDrawn="1"/>
        </p:nvSpPr>
        <p:spPr bwMode="auto"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31" name="Freeform 31"/>
          <p:cNvSpPr/>
          <p:nvPr userDrawn="1"/>
        </p:nvSpPr>
        <p:spPr bwMode="auto"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2" name="TextBox 32"/>
          <p:cNvSpPr txBox="1"/>
          <p:nvPr userDrawn="1"/>
        </p:nvSpPr>
        <p:spPr bwMode="auto"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35" name="Freeform 34"/>
          <p:cNvSpPr/>
          <p:nvPr userDrawn="1"/>
        </p:nvSpPr>
        <p:spPr bwMode="auto">
          <a:xfrm>
            <a:off x="3267669" y="4113953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2" y="3699330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5" name="Abgerundetes Rechteck 54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7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267669" y="4187125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6" y="4568274"/>
            <a:ext cx="2853928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39" name="Freeform 34"/>
          <p:cNvSpPr/>
          <p:nvPr userDrawn="1"/>
        </p:nvSpPr>
        <p:spPr bwMode="auto">
          <a:xfrm>
            <a:off x="7430956" y="4139334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9" y="3724711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41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7430956" y="4212506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46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3" y="4593655"/>
            <a:ext cx="2853928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51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54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26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-Phasen-Methode v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reeform 16"/>
          <p:cNvSpPr/>
          <p:nvPr userDrawn="1"/>
        </p:nvSpPr>
        <p:spPr bwMode="auto">
          <a:xfrm>
            <a:off x="2565347" y="2758760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Freeform 31"/>
          <p:cNvSpPr/>
          <p:nvPr userDrawn="1"/>
        </p:nvSpPr>
        <p:spPr bwMode="auto"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8" name="TextBox 32"/>
          <p:cNvSpPr txBox="1"/>
          <p:nvPr userDrawn="1"/>
        </p:nvSpPr>
        <p:spPr bwMode="auto"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9" name="Freeform 16"/>
          <p:cNvSpPr/>
          <p:nvPr userDrawn="1"/>
        </p:nvSpPr>
        <p:spPr bwMode="auto">
          <a:xfrm>
            <a:off x="6751123" y="2758760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" name="TextBox 17"/>
          <p:cNvSpPr txBox="1"/>
          <p:nvPr userDrawn="1"/>
        </p:nvSpPr>
        <p:spPr bwMode="auto"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31" name="Freeform 31"/>
          <p:cNvSpPr/>
          <p:nvPr userDrawn="1"/>
        </p:nvSpPr>
        <p:spPr bwMode="auto"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2" name="TextBox 32"/>
          <p:cNvSpPr txBox="1"/>
          <p:nvPr userDrawn="1"/>
        </p:nvSpPr>
        <p:spPr bwMode="auto"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3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2" y="3659574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6" y="4102637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4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9" y="3684955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46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3" y="4144543"/>
            <a:ext cx="2853928" cy="117392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51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54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3" name="Abgerundetes Rechteck 2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4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170692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-Phasen-Methode v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reeform 16"/>
          <p:cNvSpPr/>
          <p:nvPr userDrawn="1"/>
        </p:nvSpPr>
        <p:spPr bwMode="auto">
          <a:xfrm>
            <a:off x="2565347" y="2758760"/>
            <a:ext cx="2853929" cy="310864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Freeform 31"/>
          <p:cNvSpPr/>
          <p:nvPr userDrawn="1"/>
        </p:nvSpPr>
        <p:spPr bwMode="auto"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8" name="TextBox 32"/>
          <p:cNvSpPr txBox="1"/>
          <p:nvPr userDrawn="1"/>
        </p:nvSpPr>
        <p:spPr bwMode="auto"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9" name="Freeform 16"/>
          <p:cNvSpPr/>
          <p:nvPr userDrawn="1"/>
        </p:nvSpPr>
        <p:spPr bwMode="auto">
          <a:xfrm>
            <a:off x="6751123" y="2758760"/>
            <a:ext cx="2853928" cy="310864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" name="TextBox 17"/>
          <p:cNvSpPr txBox="1"/>
          <p:nvPr userDrawn="1"/>
        </p:nvSpPr>
        <p:spPr bwMode="auto"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31" name="Freeform 31"/>
          <p:cNvSpPr/>
          <p:nvPr userDrawn="1"/>
        </p:nvSpPr>
        <p:spPr bwMode="auto"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2" name="TextBox 32"/>
          <p:cNvSpPr txBox="1"/>
          <p:nvPr userDrawn="1"/>
        </p:nvSpPr>
        <p:spPr bwMode="auto"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3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2" y="3659574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6" y="4102637"/>
            <a:ext cx="2853928" cy="176476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4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9" y="3684955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46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3" y="4144543"/>
            <a:ext cx="2853928" cy="172285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51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54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-Phasen-Methode v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8843567" y="2729642"/>
            <a:ext cx="2853928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494503" y="2729642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80279" y="2729642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4" name="Freeform 34"/>
          <p:cNvSpPr/>
          <p:nvPr userDrawn="1"/>
        </p:nvSpPr>
        <p:spPr bwMode="auto">
          <a:xfrm>
            <a:off x="1196825" y="4084836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3858" y="3670213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6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1196825" y="4158008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6992" y="4539157"/>
            <a:ext cx="2853928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26" name="Freeform 34"/>
          <p:cNvSpPr/>
          <p:nvPr userDrawn="1"/>
        </p:nvSpPr>
        <p:spPr bwMode="auto">
          <a:xfrm>
            <a:off x="5360112" y="4110217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77145" y="3695594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8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5360112" y="4183389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80279" y="4564538"/>
            <a:ext cx="2853928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36" name="Freeform 34"/>
          <p:cNvSpPr/>
          <p:nvPr userDrawn="1"/>
        </p:nvSpPr>
        <p:spPr bwMode="auto">
          <a:xfrm>
            <a:off x="9507189" y="4061731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42C67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24222" y="3647108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28" hasCustomPrompt="1"/>
          </p:nvPr>
        </p:nvSpPr>
        <p:spPr bwMode="auto">
          <a:xfrm>
            <a:off x="9507189" y="4134903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827356" y="4558438"/>
            <a:ext cx="2853928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3" name="TextBox 17"/>
          <p:cNvSpPr txBox="1"/>
          <p:nvPr userDrawn="1"/>
        </p:nvSpPr>
        <p:spPr bwMode="auto">
          <a:xfrm>
            <a:off x="516992" y="295507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18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31" name="Abgerundetes Rechteck 30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2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124964" y="5607779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-Phasen-Methode v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8843567" y="2729642"/>
            <a:ext cx="2853928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494503" y="2729642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80279" y="2729642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3858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6992" y="4073520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77145" y="3656961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80279" y="4115426"/>
            <a:ext cx="2853928" cy="117392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24222" y="3643709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827356" y="4104246"/>
            <a:ext cx="2853928" cy="1187202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3" name="TextBox 17"/>
          <p:cNvSpPr txBox="1"/>
          <p:nvPr userDrawn="1"/>
        </p:nvSpPr>
        <p:spPr bwMode="auto">
          <a:xfrm>
            <a:off x="516992" y="295507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18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8" name="Abgerundetes Rechteck 7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170693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-Phasen-Methode v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8843567" y="2729642"/>
            <a:ext cx="2853928" cy="325205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494503" y="2729642"/>
            <a:ext cx="2853929" cy="325205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80279" y="2729642"/>
            <a:ext cx="2853928" cy="3252057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3858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6992" y="4073520"/>
            <a:ext cx="2853928" cy="190817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77145" y="3656961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80279" y="4115426"/>
            <a:ext cx="2853928" cy="1866272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24222" y="3643709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827356" y="4104245"/>
            <a:ext cx="2853928" cy="187745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3" name="TextBox 17"/>
          <p:cNvSpPr txBox="1"/>
          <p:nvPr userDrawn="1"/>
        </p:nvSpPr>
        <p:spPr bwMode="auto">
          <a:xfrm>
            <a:off x="516992" y="2955078"/>
            <a:ext cx="2853928" cy="3026622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18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4-Phasen-Methode v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6253630" y="272964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505747" y="2729642"/>
            <a:ext cx="2586434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Freeform 31"/>
          <p:cNvSpPr/>
          <p:nvPr userDrawn="1"/>
        </p:nvSpPr>
        <p:spPr bwMode="auto"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" name="TextBox 32"/>
          <p:cNvSpPr txBox="1"/>
          <p:nvPr userDrawn="1"/>
        </p:nvSpPr>
        <p:spPr bwMode="auto">
          <a:xfrm>
            <a:off x="1621755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2" name="Freeform 16"/>
          <p:cNvSpPr/>
          <p:nvPr userDrawn="1"/>
        </p:nvSpPr>
        <p:spPr bwMode="auto">
          <a:xfrm>
            <a:off x="3362473" y="2729642"/>
            <a:ext cx="2586433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TextBox 17"/>
          <p:cNvSpPr txBox="1"/>
          <p:nvPr userDrawn="1"/>
        </p:nvSpPr>
        <p:spPr bwMode="auto"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7" name="Freeform 31"/>
          <p:cNvSpPr/>
          <p:nvPr userDrawn="1"/>
        </p:nvSpPr>
        <p:spPr bwMode="auto"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8" name="TextBox 32"/>
          <p:cNvSpPr txBox="1"/>
          <p:nvPr userDrawn="1"/>
        </p:nvSpPr>
        <p:spPr bwMode="auto">
          <a:xfrm>
            <a:off x="4478480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49" name="Freeform 31"/>
          <p:cNvSpPr/>
          <p:nvPr userDrawn="1"/>
        </p:nvSpPr>
        <p:spPr bwMode="auto"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" name="TextBox 32"/>
          <p:cNvSpPr txBox="1"/>
          <p:nvPr userDrawn="1"/>
        </p:nvSpPr>
        <p:spPr bwMode="auto">
          <a:xfrm>
            <a:off x="7369637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5" name="Freeform 34"/>
          <p:cNvSpPr/>
          <p:nvPr userDrawn="1"/>
        </p:nvSpPr>
        <p:spPr bwMode="auto">
          <a:xfrm>
            <a:off x="1121860" y="4084836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84162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7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1121860" y="4158008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5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05748" y="4539157"/>
            <a:ext cx="2586433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59" name="Freeform 34"/>
          <p:cNvSpPr/>
          <p:nvPr userDrawn="1"/>
        </p:nvSpPr>
        <p:spPr bwMode="auto">
          <a:xfrm>
            <a:off x="3978585" y="4110217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540887" y="3695594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61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3978585" y="4183389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62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362473" y="4564538"/>
            <a:ext cx="2586433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63" name="Freeform 34"/>
          <p:cNvSpPr/>
          <p:nvPr userDrawn="1"/>
        </p:nvSpPr>
        <p:spPr bwMode="auto">
          <a:xfrm>
            <a:off x="6869742" y="4061731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42C67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4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432044" y="364710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65" name="Textplatzhalter 12"/>
          <p:cNvSpPr>
            <a:spLocks noGrp="1"/>
          </p:cNvSpPr>
          <p:nvPr>
            <p:ph type="body" sz="quarter" idx="28" hasCustomPrompt="1"/>
          </p:nvPr>
        </p:nvSpPr>
        <p:spPr bwMode="auto">
          <a:xfrm>
            <a:off x="6869742" y="413490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66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253630" y="4558438"/>
            <a:ext cx="2586433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67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68" name="TextBox 17"/>
          <p:cNvSpPr txBox="1"/>
          <p:nvPr userDrawn="1"/>
        </p:nvSpPr>
        <p:spPr bwMode="auto"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69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70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71" name="Freeform 16"/>
          <p:cNvSpPr/>
          <p:nvPr userDrawn="1"/>
        </p:nvSpPr>
        <p:spPr bwMode="auto">
          <a:xfrm>
            <a:off x="9100036" y="271801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2" name="Freeform 31"/>
          <p:cNvSpPr/>
          <p:nvPr userDrawn="1"/>
        </p:nvSpPr>
        <p:spPr bwMode="auto">
          <a:xfrm>
            <a:off x="10175147" y="2516041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3" name="TextBox 32"/>
          <p:cNvSpPr txBox="1"/>
          <p:nvPr userDrawn="1"/>
        </p:nvSpPr>
        <p:spPr bwMode="auto">
          <a:xfrm>
            <a:off x="10216042" y="254293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4</a:t>
            </a:r>
            <a:endParaRPr/>
          </a:p>
        </p:txBody>
      </p:sp>
      <p:sp>
        <p:nvSpPr>
          <p:cNvPr id="74" name="Freeform 34"/>
          <p:cNvSpPr/>
          <p:nvPr userDrawn="1"/>
        </p:nvSpPr>
        <p:spPr bwMode="auto">
          <a:xfrm>
            <a:off x="9716147" y="4050101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33F01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5" name="Textplatzhalter 9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9278450" y="363547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4</a:t>
            </a:r>
            <a:endParaRPr/>
          </a:p>
        </p:txBody>
      </p:sp>
      <p:sp>
        <p:nvSpPr>
          <p:cNvPr id="76" name="Textplatzhalter 12"/>
          <p:cNvSpPr>
            <a:spLocks noGrp="1"/>
          </p:cNvSpPr>
          <p:nvPr>
            <p:ph type="body" sz="quarter" idx="35" hasCustomPrompt="1"/>
          </p:nvPr>
        </p:nvSpPr>
        <p:spPr bwMode="auto">
          <a:xfrm>
            <a:off x="9716147" y="412327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77" name="Textplatzhalter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100036" y="4546808"/>
            <a:ext cx="2586433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80" name="Abgerundetes Rechteck 79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81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4-Phasen-Methode v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6253630" y="272964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505747" y="2729642"/>
            <a:ext cx="2586434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Freeform 31"/>
          <p:cNvSpPr/>
          <p:nvPr userDrawn="1"/>
        </p:nvSpPr>
        <p:spPr bwMode="auto"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" name="TextBox 32"/>
          <p:cNvSpPr txBox="1"/>
          <p:nvPr userDrawn="1"/>
        </p:nvSpPr>
        <p:spPr bwMode="auto">
          <a:xfrm>
            <a:off x="1621755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2" name="Freeform 16"/>
          <p:cNvSpPr/>
          <p:nvPr userDrawn="1"/>
        </p:nvSpPr>
        <p:spPr bwMode="auto">
          <a:xfrm>
            <a:off x="3362473" y="2729642"/>
            <a:ext cx="2586433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TextBox 17"/>
          <p:cNvSpPr txBox="1"/>
          <p:nvPr userDrawn="1"/>
        </p:nvSpPr>
        <p:spPr bwMode="auto"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7" name="Freeform 31"/>
          <p:cNvSpPr/>
          <p:nvPr userDrawn="1"/>
        </p:nvSpPr>
        <p:spPr bwMode="auto"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8" name="TextBox 32"/>
          <p:cNvSpPr txBox="1"/>
          <p:nvPr userDrawn="1"/>
        </p:nvSpPr>
        <p:spPr bwMode="auto">
          <a:xfrm>
            <a:off x="4478480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49" name="Freeform 31"/>
          <p:cNvSpPr/>
          <p:nvPr userDrawn="1"/>
        </p:nvSpPr>
        <p:spPr bwMode="auto"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" name="TextBox 32"/>
          <p:cNvSpPr txBox="1"/>
          <p:nvPr userDrawn="1"/>
        </p:nvSpPr>
        <p:spPr bwMode="auto">
          <a:xfrm>
            <a:off x="7369637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84162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05748" y="4108221"/>
            <a:ext cx="2586433" cy="1182416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540887" y="3695594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62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362473" y="4148896"/>
            <a:ext cx="2586433" cy="114045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4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432044" y="3686864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66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253630" y="4138094"/>
            <a:ext cx="2586433" cy="1153354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7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68" name="TextBox 17"/>
          <p:cNvSpPr txBox="1"/>
          <p:nvPr userDrawn="1"/>
        </p:nvSpPr>
        <p:spPr bwMode="auto"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69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70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71" name="Freeform 16"/>
          <p:cNvSpPr/>
          <p:nvPr userDrawn="1"/>
        </p:nvSpPr>
        <p:spPr bwMode="auto">
          <a:xfrm>
            <a:off x="9100036" y="2731265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2" name="Freeform 31"/>
          <p:cNvSpPr/>
          <p:nvPr userDrawn="1"/>
        </p:nvSpPr>
        <p:spPr bwMode="auto">
          <a:xfrm>
            <a:off x="10175147" y="2516041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3" name="TextBox 32"/>
          <p:cNvSpPr txBox="1"/>
          <p:nvPr userDrawn="1"/>
        </p:nvSpPr>
        <p:spPr bwMode="auto">
          <a:xfrm>
            <a:off x="10216042" y="254293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4</a:t>
            </a:r>
            <a:endParaRPr/>
          </a:p>
        </p:txBody>
      </p:sp>
      <p:sp>
        <p:nvSpPr>
          <p:cNvPr id="75" name="Textplatzhalter 9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9278450" y="3675234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4</a:t>
            </a:r>
            <a:endParaRPr/>
          </a:p>
        </p:txBody>
      </p:sp>
      <p:sp>
        <p:nvSpPr>
          <p:cNvPr id="77" name="Textplatzhalter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100036" y="4139716"/>
            <a:ext cx="2586433" cy="1153354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3" name="Abgerundetes Rechteck 2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4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Abgerundetes Rechteck 6"/>
          <p:cNvSpPr/>
          <p:nvPr userDrawn="1"/>
        </p:nvSpPr>
        <p:spPr bwMode="auto">
          <a:xfrm>
            <a:off x="251790" y="2430170"/>
            <a:ext cx="11688417" cy="3825221"/>
          </a:xfrm>
          <a:prstGeom prst="roundRect">
            <a:avLst>
              <a:gd name="adj" fmla="val 263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Freeform 14"/>
          <p:cNvSpPr/>
          <p:nvPr userDrawn="1"/>
        </p:nvSpPr>
        <p:spPr bwMode="auto">
          <a:xfrm>
            <a:off x="251791" y="6324447"/>
            <a:ext cx="485426" cy="485426"/>
          </a:xfrm>
          <a:custGeom>
            <a:avLst/>
            <a:gdLst/>
            <a:ahLst/>
            <a:cxnLst/>
            <a:rect l="l" t="t" r="r" b="b"/>
            <a:pathLst>
              <a:path w="485426" h="485426" extrusionOk="0">
                <a:moveTo>
                  <a:pt x="0" y="0"/>
                </a:moveTo>
                <a:lnTo>
                  <a:pt x="485427" y="0"/>
                </a:lnTo>
                <a:lnTo>
                  <a:pt x="485427" y="485427"/>
                </a:lnTo>
                <a:lnTo>
                  <a:pt x="0" y="485427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/>
          </a:blip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Abgerundetes Rechteck 16"/>
          <p:cNvSpPr/>
          <p:nvPr userDrawn="1"/>
        </p:nvSpPr>
        <p:spPr bwMode="auto">
          <a:xfrm>
            <a:off x="251790" y="1244714"/>
            <a:ext cx="11688417" cy="1108634"/>
          </a:xfrm>
          <a:prstGeom prst="roundRect">
            <a:avLst>
              <a:gd name="adj" fmla="val 934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TextBox 36"/>
          <p:cNvSpPr txBox="1"/>
          <p:nvPr userDrawn="1"/>
        </p:nvSpPr>
        <p:spPr bwMode="auto">
          <a:xfrm>
            <a:off x="873235" y="6449500"/>
            <a:ext cx="2690847" cy="2330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954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Tablet-Kompass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</a:t>
            </a: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5-8</a:t>
            </a:r>
            <a:endParaRPr lang="en-US" sz="1200">
              <a:solidFill>
                <a:srgbClr val="000000"/>
              </a:solidFill>
              <a:latin typeface="Lexend Deca"/>
              <a:ea typeface="Atkinson Hyperlegible"/>
              <a:cs typeface="Lexend Deca"/>
            </a:endParaRPr>
          </a:p>
        </p:txBody>
      </p:sp>
      <p:sp>
        <p:nvSpPr>
          <p:cNvPr id="13" name="Abgerundetes Rechteck 12"/>
          <p:cNvSpPr/>
          <p:nvPr userDrawn="1"/>
        </p:nvSpPr>
        <p:spPr bwMode="auto">
          <a:xfrm>
            <a:off x="251790" y="206877"/>
            <a:ext cx="11685600" cy="1984000"/>
          </a:xfrm>
          <a:prstGeom prst="roundRect">
            <a:avLst>
              <a:gd name="adj" fmla="val 8133"/>
            </a:avLst>
          </a:prstGeom>
          <a:gradFill>
            <a:gsLst>
              <a:gs pos="0">
                <a:srgbClr val="008204"/>
              </a:gs>
              <a:gs pos="100000">
                <a:srgbClr val="83B11B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251790" y="19429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bg1"/>
          </a:solidFill>
          <a:latin typeface="Lexend Deca"/>
          <a:ea typeface="+mj-ea"/>
          <a:cs typeface="Lexend Deca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5.png"/><Relationship Id="rId4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5.png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2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1.3 Hardware-Basics &amp; Grundfunktionen</a:t>
            </a:r>
            <a:endParaRPr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 bwMode="auto">
          <a:xfrm>
            <a:off x="5945246" y="5658181"/>
            <a:ext cx="1088028" cy="568320"/>
          </a:xfrm>
        </p:spPr>
        <p:txBody>
          <a:bodyPr/>
          <a:lstStyle/>
          <a:p>
            <a:pPr>
              <a:defRPr/>
            </a:pPr>
            <a:r>
              <a:rPr lang="de-DE" dirty="0"/>
              <a:t>25</a:t>
            </a:r>
            <a:endParaRPr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4F5F192E-025C-4CC7-B16C-998C3754AD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742323" y="2572871"/>
            <a:ext cx="1771841" cy="1771841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7E299FB1-AC01-461B-B14A-B855CC8D6A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56059" y="229667"/>
            <a:ext cx="2635623" cy="1757082"/>
          </a:xfrm>
          <a:prstGeom prst="rect">
            <a:avLst/>
          </a:prstGeom>
        </p:spPr>
      </p:pic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5CCA0FEF-8541-4665-8BB9-1C82E49E5052}"/>
              </a:ext>
            </a:extLst>
          </p:cNvPr>
          <p:cNvSpPr txBox="1">
            <a:spLocks/>
          </p:cNvSpPr>
          <p:nvPr/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/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br>
              <a:rPr lang="de-DE" sz="1200" dirty="0">
                <a:latin typeface="Lexend Deca"/>
              </a:rPr>
            </a:br>
            <a:r>
              <a:rPr lang="de-DE" sz="1200" b="1" dirty="0">
                <a:latin typeface="Lexend Deca"/>
              </a:rPr>
              <a:t>Kapitel 1.3 </a:t>
            </a:r>
            <a:r>
              <a:rPr lang="de-DE" sz="1200" dirty="0">
                <a:latin typeface="Lexend Deca"/>
              </a:rPr>
              <a:t>| Hardware-Basics &amp; Grundfunktionen</a:t>
            </a:r>
          </a:p>
        </p:txBody>
      </p:sp>
    </p:spTree>
    <p:extLst>
      <p:ext uri="{BB962C8B-B14F-4D97-AF65-F5344CB8AC3E}">
        <p14:creationId xmlns:p14="http://schemas.microsoft.com/office/powerpoint/2010/main" val="327418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EA52CA28-639B-342F-2EC1-42809AFE28A6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B216580B-9D2B-EADA-65FC-3D0DBC3A928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 bwMode="auto">
          <a:xfrm>
            <a:off x="6140385" y="5618495"/>
            <a:ext cx="909575" cy="589643"/>
          </a:xfrm>
        </p:spPr>
        <p:txBody>
          <a:bodyPr/>
          <a:lstStyle/>
          <a:p>
            <a:pPr>
              <a:defRPr/>
            </a:pPr>
            <a:r>
              <a:rPr lang="de-DE" dirty="0"/>
              <a:t>5</a:t>
            </a:r>
            <a:endParaRPr dirty="0"/>
          </a:p>
        </p:txBody>
      </p:sp>
      <p:sp>
        <p:nvSpPr>
          <p:cNvPr id="33" name="Abgerundetes Rechteck 32">
            <a:extLst>
              <a:ext uri="{FF2B5EF4-FFF2-40B4-BE49-F238E27FC236}">
                <a16:creationId xmlns:a16="http://schemas.microsoft.com/office/drawing/2014/main" id="{A7FD7EA1-D9EB-92B7-1ED9-857D84970179}"/>
              </a:ext>
            </a:extLst>
          </p:cNvPr>
          <p:cNvSpPr/>
          <p:nvPr/>
        </p:nvSpPr>
        <p:spPr bwMode="auto">
          <a:xfrm>
            <a:off x="5061899" y="2651654"/>
            <a:ext cx="6474220" cy="2579845"/>
          </a:xfrm>
          <a:prstGeom prst="roundRect">
            <a:avLst>
              <a:gd name="adj" fmla="val 3763"/>
            </a:avLst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>
              <a:latin typeface="Lexend Deca"/>
              <a:cs typeface="Lexend Deca"/>
            </a:endParaRP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45F1AC4F-A3C0-8DCA-FE66-787FBE0B6C11}"/>
              </a:ext>
            </a:extLst>
          </p:cNvPr>
          <p:cNvSpPr txBox="1"/>
          <p:nvPr/>
        </p:nvSpPr>
        <p:spPr bwMode="auto">
          <a:xfrm>
            <a:off x="6904237" y="2769553"/>
            <a:ext cx="1745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e-DE" sz="2400" b="1" dirty="0">
                <a:solidFill>
                  <a:schemeClr val="accent1"/>
                </a:solidFill>
                <a:latin typeface="Atkinson Hyperlegible"/>
              </a:rPr>
              <a:t>Die Aufgabe</a:t>
            </a:r>
            <a:endParaRPr dirty="0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53C26633-39D2-5FEA-C9B3-D639E10A5664}"/>
              </a:ext>
            </a:extLst>
          </p:cNvPr>
          <p:cNvSpPr txBox="1"/>
          <p:nvPr/>
        </p:nvSpPr>
        <p:spPr bwMode="auto">
          <a:xfrm>
            <a:off x="5702787" y="3263900"/>
            <a:ext cx="551144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e-DE" dirty="0"/>
              <a:t>Schätze deine Vorerfahrungen mit dem Tablet ein.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r>
              <a:rPr lang="de-DE" dirty="0"/>
              <a:t>Rot:	Ich habe noch keine Erfahrungen mit Tablets</a:t>
            </a:r>
          </a:p>
          <a:p>
            <a:pPr>
              <a:defRPr/>
            </a:pPr>
            <a:r>
              <a:rPr lang="de-DE" dirty="0"/>
              <a:t>Gelb:	Ich kenne mich ein bisschen aus.</a:t>
            </a:r>
          </a:p>
          <a:p>
            <a:pPr>
              <a:defRPr/>
            </a:pPr>
            <a:r>
              <a:rPr lang="de-DE" dirty="0"/>
              <a:t>Grün:	Ich kenne mich sehr gut aus.</a:t>
            </a:r>
            <a:endParaRPr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B979E61-E47E-2DA7-5E9D-CFBB11ADA965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Ampelkarten-Abfrage </a:t>
            </a:r>
            <a:endParaRPr dirty="0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A857D24B-4C27-B5B3-F3E0-53732A71667B}"/>
              </a:ext>
            </a:extLst>
          </p:cNvPr>
          <p:cNvSpPr/>
          <p:nvPr/>
        </p:nvSpPr>
        <p:spPr>
          <a:xfrm>
            <a:off x="2037827" y="2556789"/>
            <a:ext cx="779069" cy="2926080"/>
          </a:xfrm>
          <a:custGeom>
            <a:avLst/>
            <a:gdLst/>
            <a:ahLst/>
            <a:cxnLst/>
            <a:rect l="l" t="t" r="r" b="b"/>
            <a:pathLst>
              <a:path w="779069" h="2926080">
                <a:moveTo>
                  <a:pt x="0" y="0"/>
                </a:moveTo>
                <a:lnTo>
                  <a:pt x="779068" y="0"/>
                </a:lnTo>
                <a:lnTo>
                  <a:pt x="779068" y="2926080"/>
                </a:lnTo>
                <a:lnTo>
                  <a:pt x="0" y="292608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1" name="Textplatzhalter 22">
            <a:extLst>
              <a:ext uri="{FF2B5EF4-FFF2-40B4-BE49-F238E27FC236}">
                <a16:creationId xmlns:a16="http://schemas.microsoft.com/office/drawing/2014/main" id="{4EA4F8C7-7AAA-45E6-94CC-A4DC139C58E2}"/>
              </a:ext>
            </a:extLst>
          </p:cNvPr>
          <p:cNvSpPr txBox="1">
            <a:spLocks/>
          </p:cNvSpPr>
          <p:nvPr/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 algn="l" defTabSz="914400" eaLnBrk="1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800">
                <a:solidFill>
                  <a:schemeClr val="bg1"/>
                </a:solidFill>
                <a:latin typeface="Lexend Deca"/>
                <a:ea typeface="+mn-ea"/>
                <a:cs typeface="Lexend Deca"/>
              </a:defRPr>
            </a:lvl1pPr>
            <a:lvl2pPr marL="6858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eaLnBrk="1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de-DE" dirty="0"/>
              <a:t>Meine Vorerfahrungen mit dem Tablet </a:t>
            </a:r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79651B75-5283-40AD-9381-CFC6FCB3B7A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 bwMode="auto">
          <a:xfrm>
            <a:off x="5715001" y="6263804"/>
            <a:ext cx="6292878" cy="589643"/>
          </a:xfrm>
        </p:spPr>
        <p:txBody>
          <a:bodyPr/>
          <a:lstStyle/>
          <a:p>
            <a:pPr algn="r"/>
            <a:r>
              <a:rPr lang="de-DE" sz="1200" b="1" dirty="0"/>
              <a:t>Kapitel 1.3 </a:t>
            </a:r>
            <a:r>
              <a:rPr lang="de-DE" sz="1200" dirty="0"/>
              <a:t>| </a:t>
            </a:r>
            <a:r>
              <a:rPr lang="de-DE" sz="1200" b="0" i="0" dirty="0">
                <a:effectLst/>
              </a:rPr>
              <a:t>Hardware-Basics &amp; Grundfunktionen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5A75046B-A62D-4DD2-A3C7-773E6E8697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9256059" y="215153"/>
            <a:ext cx="2635623" cy="1757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844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6071A172-968E-C03D-5527-34FDA988674E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DE3CA02-96E0-F70B-FC9E-E9D5519A6A0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Meine Vorerfahrungen mit dem Tablet</a:t>
            </a:r>
            <a:endParaRPr dirty="0"/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CC849579-EC20-ECAF-A802-ECD5F771858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 bwMode="auto">
          <a:xfrm>
            <a:off x="6159051" y="5618495"/>
            <a:ext cx="909575" cy="589643"/>
          </a:xfrm>
        </p:spPr>
        <p:txBody>
          <a:bodyPr/>
          <a:lstStyle/>
          <a:p>
            <a:pPr>
              <a:defRPr/>
            </a:pPr>
            <a:r>
              <a:rPr lang="de-DE" dirty="0"/>
              <a:t>10</a:t>
            </a:r>
            <a:endParaRPr dirty="0"/>
          </a:p>
        </p:txBody>
      </p:sp>
      <p:sp>
        <p:nvSpPr>
          <p:cNvPr id="33" name="Abgerundetes Rechteck 32">
            <a:extLst>
              <a:ext uri="{FF2B5EF4-FFF2-40B4-BE49-F238E27FC236}">
                <a16:creationId xmlns:a16="http://schemas.microsoft.com/office/drawing/2014/main" id="{5BBB21D3-71F2-246F-B8EE-4EF18CB5C5E9}"/>
              </a:ext>
            </a:extLst>
          </p:cNvPr>
          <p:cNvSpPr/>
          <p:nvPr/>
        </p:nvSpPr>
        <p:spPr bwMode="auto">
          <a:xfrm>
            <a:off x="5061899" y="2651654"/>
            <a:ext cx="6474220" cy="2579845"/>
          </a:xfrm>
          <a:prstGeom prst="roundRect">
            <a:avLst>
              <a:gd name="adj" fmla="val 3763"/>
            </a:avLst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>
              <a:latin typeface="Lexend Deca"/>
              <a:cs typeface="Lexend Deca"/>
            </a:endParaRP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06FACD57-90D5-E96F-A95F-508127268267}"/>
              </a:ext>
            </a:extLst>
          </p:cNvPr>
          <p:cNvSpPr txBox="1"/>
          <p:nvPr/>
        </p:nvSpPr>
        <p:spPr bwMode="auto">
          <a:xfrm>
            <a:off x="6904237" y="2769553"/>
            <a:ext cx="1745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e-DE" sz="2400" b="1" dirty="0">
                <a:solidFill>
                  <a:schemeClr val="accent1"/>
                </a:solidFill>
                <a:latin typeface="Atkinson Hyperlegible"/>
              </a:rPr>
              <a:t>Die Aufgabe</a:t>
            </a:r>
            <a:endParaRPr dirty="0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A7C8EBB5-375F-D4D2-B65D-3B2D37966AAF}"/>
              </a:ext>
            </a:extLst>
          </p:cNvPr>
          <p:cNvSpPr txBox="1"/>
          <p:nvPr/>
        </p:nvSpPr>
        <p:spPr bwMode="auto">
          <a:xfrm>
            <a:off x="5702787" y="3263900"/>
            <a:ext cx="551144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e-DE" dirty="0"/>
              <a:t>Schätze deine Vorerfahrungen mit dem Tablet ein.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r>
              <a:rPr lang="de-DE" dirty="0"/>
              <a:t>0:	Ich habe noch keine Erfahrungen mit Tablets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r>
              <a:rPr lang="de-DE" dirty="0"/>
              <a:t>10:	Ich kenne mich sehr gut aus.</a:t>
            </a:r>
            <a:endParaRPr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903C9526-E9BE-B0D4-B8CC-1EA236CE9F5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Positionslinie</a:t>
            </a:r>
            <a:endParaRPr dirty="0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09DC4CCD-A616-CA72-61B7-351508051944}"/>
              </a:ext>
            </a:extLst>
          </p:cNvPr>
          <p:cNvSpPr>
            <a:spLocks noChangeAspect="1"/>
          </p:cNvSpPr>
          <p:nvPr/>
        </p:nvSpPr>
        <p:spPr>
          <a:xfrm>
            <a:off x="655882" y="3615821"/>
            <a:ext cx="4134168" cy="335901"/>
          </a:xfrm>
          <a:custGeom>
            <a:avLst/>
            <a:gdLst/>
            <a:ahLst/>
            <a:cxnLst/>
            <a:rect l="l" t="t" r="r" b="b"/>
            <a:pathLst>
              <a:path w="5616641" h="456352">
                <a:moveTo>
                  <a:pt x="0" y="0"/>
                </a:moveTo>
                <a:lnTo>
                  <a:pt x="5616640" y="0"/>
                </a:lnTo>
                <a:lnTo>
                  <a:pt x="5616640" y="456352"/>
                </a:lnTo>
                <a:lnTo>
                  <a:pt x="0" y="45635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E87E2D14-AD37-42D1-91A1-5C589A69A37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 bwMode="auto">
          <a:xfrm>
            <a:off x="5715001" y="6263804"/>
            <a:ext cx="6292878" cy="589643"/>
          </a:xfrm>
        </p:spPr>
        <p:txBody>
          <a:bodyPr/>
          <a:lstStyle/>
          <a:p>
            <a:pPr algn="r">
              <a:defRPr/>
            </a:pPr>
            <a:r>
              <a:rPr lang="de-DE" sz="1200" b="1" dirty="0"/>
              <a:t>Kapitel 1.3 </a:t>
            </a:r>
            <a:r>
              <a:rPr lang="de-DE" sz="1200" dirty="0"/>
              <a:t>| </a:t>
            </a:r>
            <a:r>
              <a:rPr lang="de-DE" sz="1200" b="0" i="0" dirty="0">
                <a:effectLst/>
              </a:rPr>
              <a:t>Hardware-Basics &amp; Grundfunktionen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E185CB1E-BD89-4DE9-B362-FD7A55D17B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9256059" y="215153"/>
            <a:ext cx="2635623" cy="1757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864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5C42CB96-D3AE-8EB0-647C-1090772F1E11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95893807" name="Textplatzhalter 9">
            <a:extLst>
              <a:ext uri="{FF2B5EF4-FFF2-40B4-BE49-F238E27FC236}">
                <a16:creationId xmlns:a16="http://schemas.microsoft.com/office/drawing/2014/main" id="{114D6585-E7D8-BC61-A60B-31AED50C7E9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1" y="3659573"/>
            <a:ext cx="246019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>
              <a:defRPr/>
            </a:pPr>
            <a:r>
              <a:rPr lang="de-DE" dirty="0"/>
              <a:t>STAMMGRUPPEN</a:t>
            </a:r>
            <a:endParaRPr dirty="0"/>
          </a:p>
        </p:txBody>
      </p:sp>
      <p:sp>
        <p:nvSpPr>
          <p:cNvPr id="1930336182" name="Textplatzhalter 12">
            <a:extLst>
              <a:ext uri="{FF2B5EF4-FFF2-40B4-BE49-F238E27FC236}">
                <a16:creationId xmlns:a16="http://schemas.microsoft.com/office/drawing/2014/main" id="{7C597AA1-5033-4AAA-6892-931842AC87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5" y="4102636"/>
            <a:ext cx="2853927" cy="1764762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algn="l">
              <a:defRPr/>
            </a:pPr>
            <a:r>
              <a:rPr lang="de-DE" b="1" dirty="0"/>
              <a:t>Gruppe 1:</a:t>
            </a:r>
            <a:r>
              <a:rPr lang="de-DE" dirty="0"/>
              <a:t> Bluetooth</a:t>
            </a:r>
          </a:p>
          <a:p>
            <a:pPr algn="l">
              <a:defRPr/>
            </a:pPr>
            <a:r>
              <a:rPr lang="de-DE" b="1" dirty="0"/>
              <a:t>Gruppe 2:</a:t>
            </a:r>
            <a:r>
              <a:rPr lang="de-DE" dirty="0"/>
              <a:t> WLAN</a:t>
            </a:r>
          </a:p>
          <a:p>
            <a:pPr algn="l">
              <a:defRPr/>
            </a:pPr>
            <a:r>
              <a:rPr lang="de-DE" b="1" dirty="0"/>
              <a:t>Gruppe 3:</a:t>
            </a:r>
            <a:r>
              <a:rPr lang="de-DE" dirty="0"/>
              <a:t> Bildschirm teilen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r>
              <a:rPr lang="de-DE" dirty="0"/>
              <a:t>Erarbeitet gemeinsam die euch zugeteilte Funktion.</a:t>
            </a:r>
            <a:endParaRPr dirty="0"/>
          </a:p>
        </p:txBody>
      </p:sp>
      <p:sp>
        <p:nvSpPr>
          <p:cNvPr id="1066484667" name="Textplatzhalter 9">
            <a:extLst>
              <a:ext uri="{FF2B5EF4-FFF2-40B4-BE49-F238E27FC236}">
                <a16:creationId xmlns:a16="http://schemas.microsoft.com/office/drawing/2014/main" id="{7195105E-B457-C1FF-498C-C7D2B041A3C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8" y="3684954"/>
            <a:ext cx="246019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>
              <a:defRPr/>
            </a:pPr>
            <a:r>
              <a:rPr lang="de-DE" dirty="0"/>
              <a:t>EXPERTENGRUPPEN</a:t>
            </a:r>
            <a:endParaRPr dirty="0"/>
          </a:p>
        </p:txBody>
      </p:sp>
      <p:sp>
        <p:nvSpPr>
          <p:cNvPr id="1002732902" name="Textplatzhalter 12">
            <a:extLst>
              <a:ext uri="{FF2B5EF4-FFF2-40B4-BE49-F238E27FC236}">
                <a16:creationId xmlns:a16="http://schemas.microsoft.com/office/drawing/2014/main" id="{8EAEAF16-6952-2E1E-4B4A-4F2B0957B0A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2" y="4144542"/>
            <a:ext cx="2853927" cy="1722856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>
              <a:defRPr/>
            </a:pPr>
            <a:r>
              <a:rPr lang="de-DE" dirty="0"/>
              <a:t>Zeigt euch gegenseitig die Funktion, die ihr in den Stammgruppen erarbeitet habt.</a:t>
            </a:r>
            <a:endParaRPr dirty="0"/>
          </a:p>
        </p:txBody>
      </p:sp>
      <p:sp>
        <p:nvSpPr>
          <p:cNvPr id="1933878101" name="Textplatzhalter 22">
            <a:extLst>
              <a:ext uri="{FF2B5EF4-FFF2-40B4-BE49-F238E27FC236}">
                <a16:creationId xmlns:a16="http://schemas.microsoft.com/office/drawing/2014/main" id="{1435E98E-A3F4-D077-8ABF-AA57ADB85BA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1" y="336735"/>
            <a:ext cx="8164531" cy="143827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>
              <a:defRPr/>
            </a:pPr>
            <a:r>
              <a:rPr lang="de-DE" dirty="0"/>
              <a:t>Wie funktioniert das Tablet?</a:t>
            </a:r>
          </a:p>
        </p:txBody>
      </p:sp>
      <p:sp>
        <p:nvSpPr>
          <p:cNvPr id="924897461" name="Textplatzhalter 22">
            <a:extLst>
              <a:ext uri="{FF2B5EF4-FFF2-40B4-BE49-F238E27FC236}">
                <a16:creationId xmlns:a16="http://schemas.microsoft.com/office/drawing/2014/main" id="{FF6B651A-4A12-4FE1-F09D-E9C5C90CFAC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1" y="1945578"/>
            <a:ext cx="8754131" cy="44064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>
              <a:defRPr/>
            </a:pPr>
            <a:r>
              <a:rPr lang="de-DE" dirty="0"/>
              <a:t>Gruppenpuzzle</a:t>
            </a:r>
            <a:endParaRPr dirty="0"/>
          </a:p>
        </p:txBody>
      </p:sp>
      <p:sp>
        <p:nvSpPr>
          <p:cNvPr id="11" name="Textplatzhalter 12">
            <a:extLst>
              <a:ext uri="{FF2B5EF4-FFF2-40B4-BE49-F238E27FC236}">
                <a16:creationId xmlns:a16="http://schemas.microsoft.com/office/drawing/2014/main" id="{27BC1DD2-35B7-4E29-9137-74B7F56008D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0" y="6263803"/>
            <a:ext cx="6292877" cy="5896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defRPr/>
            </a:pPr>
            <a:r>
              <a:rPr lang="de-DE" sz="1200" b="1" dirty="0"/>
              <a:t>Kapitel 1.3 </a:t>
            </a:r>
            <a:r>
              <a:rPr lang="de-DE" sz="1200" dirty="0"/>
              <a:t>| </a:t>
            </a:r>
            <a:r>
              <a:rPr lang="de-DE" sz="1200" b="0" i="0" dirty="0">
                <a:effectLst/>
              </a:rPr>
              <a:t>Hardware-Basics &amp; Grundfunktionen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DDBB384-D5F6-4B43-BA59-32F1181C8B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9256059" y="215153"/>
            <a:ext cx="2635623" cy="1757082"/>
          </a:xfrm>
          <a:prstGeom prst="rect">
            <a:avLst/>
          </a:prstGeom>
        </p:spPr>
      </p:pic>
      <p:sp>
        <p:nvSpPr>
          <p:cNvPr id="13" name="Textplatzhalter 3">
            <a:extLst>
              <a:ext uri="{FF2B5EF4-FFF2-40B4-BE49-F238E27FC236}">
                <a16:creationId xmlns:a16="http://schemas.microsoft.com/office/drawing/2014/main" id="{A92115B0-3381-4CC5-94E4-2A4D2C205481}"/>
              </a:ext>
            </a:extLst>
          </p:cNvPr>
          <p:cNvSpPr txBox="1">
            <a:spLocks/>
          </p:cNvSpPr>
          <p:nvPr/>
        </p:nvSpPr>
        <p:spPr bwMode="auto">
          <a:xfrm>
            <a:off x="0" y="6241860"/>
            <a:ext cx="12192000" cy="568320"/>
          </a:xfrm>
          <a:prstGeom prst="rect">
            <a:avLst/>
          </a:prstGeom>
        </p:spPr>
        <p:txBody>
          <a:bodyPr/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de-DE" dirty="0"/>
              <a:t>Arbeitszeit:  10 min</a:t>
            </a:r>
          </a:p>
        </p:txBody>
      </p:sp>
    </p:spTree>
    <p:extLst>
      <p:ext uri="{BB962C8B-B14F-4D97-AF65-F5344CB8AC3E}">
        <p14:creationId xmlns:p14="http://schemas.microsoft.com/office/powerpoint/2010/main" val="3534101533"/>
      </p:ext>
    </p:extLst>
  </p:cSld>
  <p:clrMapOvr>
    <a:masterClrMapping/>
  </p:clrMapOvr>
</p:sld>
</file>

<file path=ppt/theme/theme1.xml><?xml version="1.0" encoding="utf-8"?>
<a:theme xmlns:a="http://schemas.openxmlformats.org/drawingml/2006/main" name="KI-Kompass">
  <a:themeElements>
    <a:clrScheme name="ByCS Farben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8204"/>
      </a:accent1>
      <a:accent2>
        <a:srgbClr val="00AADA"/>
      </a:accent2>
      <a:accent3>
        <a:srgbClr val="D32C67"/>
      </a:accent3>
      <a:accent4>
        <a:srgbClr val="D33F00"/>
      </a:accent4>
      <a:accent5>
        <a:srgbClr val="DEE1E6"/>
      </a:accent5>
      <a:accent6>
        <a:srgbClr val="DEE1E6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I-Kompass">
  <a:themeElements>
    <a:clrScheme name="ByCS Farben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8204"/>
      </a:accent1>
      <a:accent2>
        <a:srgbClr val="00AADA"/>
      </a:accent2>
      <a:accent3>
        <a:srgbClr val="D32C67"/>
      </a:accent3>
      <a:accent4>
        <a:srgbClr val="D33F00"/>
      </a:accent4>
      <a:accent5>
        <a:srgbClr val="DEE1E6"/>
      </a:accent5>
      <a:accent6>
        <a:srgbClr val="DEE1E6"/>
      </a:accent6>
      <a:hlink>
        <a:srgbClr val="467886"/>
      </a:hlink>
      <a:folHlink>
        <a:srgbClr val="96607D"/>
      </a:folHlink>
    </a:clrScheme>
    <a:fontScheme name="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164</Words>
  <Application>Microsoft Office PowerPoint</Application>
  <DocSecurity>0</DocSecurity>
  <PresentationFormat>Breitbild</PresentationFormat>
  <Paragraphs>39</Paragraphs>
  <Slides>4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Aptos</vt:lpstr>
      <vt:lpstr>Arial</vt:lpstr>
      <vt:lpstr>Atkinson Hyperlegible</vt:lpstr>
      <vt:lpstr>Atkinson Hyperlegible Bold</vt:lpstr>
      <vt:lpstr>Lexend Deca</vt:lpstr>
      <vt:lpstr>KI-Kompass</vt:lpstr>
      <vt:lpstr>PowerPoint-Präsentation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Nicole Ober</dc:creator>
  <cp:keywords/>
  <dc:description/>
  <cp:lastModifiedBy>Riedl, Sonnja</cp:lastModifiedBy>
  <cp:revision>110</cp:revision>
  <dcterms:created xsi:type="dcterms:W3CDTF">2025-06-17T13:43:22Z</dcterms:created>
  <dcterms:modified xsi:type="dcterms:W3CDTF">2025-09-10T18:47:14Z</dcterms:modified>
  <cp:category/>
  <dc:identifier/>
  <cp:contentStatus/>
  <dc:language/>
  <cp:version/>
</cp:coreProperties>
</file>