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4"/>
  </p:notesMasterIdLst>
  <p:sldIdLst>
    <p:sldId id="262" r:id="rId2"/>
    <p:sldId id="264" r:id="rId3"/>
    <p:sldId id="263" r:id="rId4"/>
    <p:sldId id="260" r:id="rId5"/>
    <p:sldId id="259" r:id="rId6"/>
    <p:sldId id="279" r:id="rId7"/>
    <p:sldId id="268" r:id="rId8"/>
    <p:sldId id="266" r:id="rId9"/>
    <p:sldId id="267" r:id="rId10"/>
    <p:sldId id="269" r:id="rId11"/>
    <p:sldId id="280" r:id="rId12"/>
    <p:sldId id="275" r:id="rId13"/>
    <p:sldId id="265" r:id="rId14"/>
    <p:sldId id="271" r:id="rId15"/>
    <p:sldId id="270" r:id="rId16"/>
    <p:sldId id="272" r:id="rId17"/>
    <p:sldId id="281" r:id="rId18"/>
    <p:sldId id="282" r:id="rId19"/>
    <p:sldId id="274" r:id="rId20"/>
    <p:sldId id="276" r:id="rId21"/>
    <p:sldId id="277" r:id="rId22"/>
    <p:sldId id="278" r:id="rId23"/>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1 Impuls" id="{0FCB236A-4646-A34E-8290-F75A009D9977}">
          <p14:sldIdLst>
            <p14:sldId id="262"/>
            <p14:sldId id="264"/>
            <p14:sldId id="263"/>
            <p14:sldId id="260"/>
          </p14:sldIdLst>
        </p14:section>
        <p14:section name="2 Weblektion" id="{2F3D66AD-9705-9E4D-B3DB-9B402877364E}">
          <p14:sldIdLst>
            <p14:sldId id="259"/>
          </p14:sldIdLst>
        </p14:section>
        <p14:section name="3 Plenum" id="{2D2030C0-D2FE-0540-A228-B47EE9BFE8C7}">
          <p14:sldIdLst>
            <p14:sldId id="279"/>
            <p14:sldId id="268"/>
            <p14:sldId id="266"/>
            <p14:sldId id="267"/>
            <p14:sldId id="269"/>
            <p14:sldId id="280"/>
            <p14:sldId id="275"/>
            <p14:sldId id="265"/>
            <p14:sldId id="271"/>
            <p14:sldId id="270"/>
            <p14:sldId id="272"/>
            <p14:sldId id="281"/>
            <p14:sldId id="282"/>
            <p14:sldId id="274"/>
            <p14:sldId id="276"/>
            <p14:sldId id="277"/>
            <p14:sldId id="278"/>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285D"/>
    <a:srgbClr val="D42C67"/>
    <a:srgbClr val="711735"/>
    <a:srgbClr val="6A1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514"/>
  </p:normalViewPr>
  <p:slideViewPr>
    <p:cSldViewPr snapToGrid="0">
      <p:cViewPr varScale="1">
        <p:scale>
          <a:sx n="67" d="100"/>
          <a:sy n="67" d="100"/>
        </p:scale>
        <p:origin x="576"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Info für besonders interessierte Schüler: </a:t>
            </a:r>
            <a:br>
              <a:rPr lang="de-DE" dirty="0"/>
            </a:br>
            <a:r>
              <a:rPr lang="de-DE" sz="1200" b="0" i="0" u="none" strike="noStrike" dirty="0">
                <a:solidFill>
                  <a:schemeClr val="tx1"/>
                </a:solidFill>
                <a:effectLst/>
                <a:latin typeface="+mn-lt"/>
                <a:ea typeface="+mn-ea"/>
                <a:cs typeface="+mn-cs"/>
              </a:rPr>
              <a:t>KI-generierte Bilder haben oft Probleme mit der Perspektive (Fluchtpunkt). Die Fluchtlinien laufen in komplexen Szenen häufig nicht sauber in einem einzigen Fluchtpunkt zusammen, was die Darstellung künstlich oder physikalisch unlogisch wirken lässt.</a:t>
            </a:r>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51013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42415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35FF5-1610-F6BA-6F6B-DB3D9902B91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36536F2-E9FD-B666-622E-ACDD54453574}"/>
              </a:ext>
            </a:extLst>
          </p:cNvPr>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a:extLst>
              <a:ext uri="{FF2B5EF4-FFF2-40B4-BE49-F238E27FC236}">
                <a16:creationId xmlns:a16="http://schemas.microsoft.com/office/drawing/2014/main" id="{547EFA0A-CCA5-E55B-8780-0E85D11482E2}"/>
              </a:ext>
            </a:extLst>
          </p:cNvPr>
          <p:cNvSpPr>
            <a:spLocks noGrp="1"/>
          </p:cNvSpPr>
          <p:nvPr>
            <p:ph type="body" idx="1"/>
          </p:nvPr>
        </p:nvSpPr>
        <p:spPr/>
        <p:txBody>
          <a:bodyPr/>
          <a:lstStyle/>
          <a:p>
            <a:r>
              <a:rPr lang="de-DE" dirty="0"/>
              <a:t>Info für besonders interessierte Schüler: </a:t>
            </a:r>
            <a:br>
              <a:rPr lang="de-DE" dirty="0"/>
            </a:br>
            <a:r>
              <a:rPr lang="de-DE" sz="1200" b="0" i="0" u="none" strike="noStrike" dirty="0">
                <a:solidFill>
                  <a:schemeClr val="tx1"/>
                </a:solidFill>
                <a:effectLst/>
                <a:latin typeface="+mn-lt"/>
                <a:ea typeface="+mn-ea"/>
                <a:cs typeface="+mn-cs"/>
              </a:rPr>
              <a:t>KI-generierte Bilder haben oft Probleme mit der Perspektive (Fluchtpunkt). Die Fluchtlinien laufen in komplexen Szenen häufig nicht sauber in einem einzigen Fluchtpunkt zusammen, was die Darstellung künstlich oder physikalisch unlogisch wirken lässt.</a:t>
            </a:r>
            <a:endParaRPr lang="de-DE" dirty="0"/>
          </a:p>
        </p:txBody>
      </p:sp>
      <p:sp>
        <p:nvSpPr>
          <p:cNvPr id="4" name="Foliennummernplatzhalter 3">
            <a:extLst>
              <a:ext uri="{FF2B5EF4-FFF2-40B4-BE49-F238E27FC236}">
                <a16:creationId xmlns:a16="http://schemas.microsoft.com/office/drawing/2014/main" id="{98D3546E-B78A-2428-1C33-66978FAD2D7E}"/>
              </a:ext>
            </a:extLst>
          </p:cNvPr>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999812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blektion">
    <p:spTree>
      <p:nvGrpSpPr>
        <p:cNvPr id="1" name=""/>
        <p:cNvGrpSpPr/>
        <p:nvPr/>
      </p:nvGrpSpPr>
      <p:grpSpPr>
        <a:xfrm>
          <a:off x="0" y="0"/>
          <a:ext cx="0" cy="0"/>
          <a:chOff x="0" y="0"/>
          <a:chExt cx="0" cy="0"/>
        </a:xfrm>
      </p:grpSpPr>
      <p:sp>
        <p:nvSpPr>
          <p:cNvPr id="5" name="Textplatzhalter 22">
            <a:extLst>
              <a:ext uri="{FF2B5EF4-FFF2-40B4-BE49-F238E27FC236}">
                <a16:creationId xmlns:a16="http://schemas.microsoft.com/office/drawing/2014/main" id="{F206E8E5-944C-88CE-C046-376ED2099C26}"/>
              </a:ext>
            </a:extLst>
          </p:cNvPr>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a:t>Titel Weblektion</a:t>
            </a:r>
            <a:endParaRPr dirty="0"/>
          </a:p>
        </p:txBody>
      </p:sp>
      <p:sp>
        <p:nvSpPr>
          <p:cNvPr id="6" name="Freeform 16">
            <a:extLst>
              <a:ext uri="{FF2B5EF4-FFF2-40B4-BE49-F238E27FC236}">
                <a16:creationId xmlns:a16="http://schemas.microsoft.com/office/drawing/2014/main" id="{57403AFD-FADC-7917-6FEC-3C9D6DB487C8}"/>
              </a:ext>
            </a:extLst>
          </p:cNvPr>
          <p:cNvSpPr/>
          <p:nvPr userDrawn="1"/>
        </p:nvSpPr>
        <p:spPr bwMode="auto">
          <a:xfrm>
            <a:off x="1182587" y="2533290"/>
            <a:ext cx="2731045" cy="2906002"/>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noFill/>
          <a:ln w="38100" cap="sq">
            <a:solidFill>
              <a:srgbClr val="C0285D"/>
            </a:solidFill>
            <a:prstDash val="solid"/>
            <a:miter/>
          </a:ln>
        </p:spPr>
        <p:txBody>
          <a:bodyPr/>
          <a:lstStyle/>
          <a:p>
            <a:pPr>
              <a:defRPr/>
            </a:pPr>
            <a:endParaRPr lang="de-DE"/>
          </a:p>
        </p:txBody>
      </p:sp>
      <p:sp>
        <p:nvSpPr>
          <p:cNvPr id="7" name="Textfeld 6">
            <a:extLst>
              <a:ext uri="{FF2B5EF4-FFF2-40B4-BE49-F238E27FC236}">
                <a16:creationId xmlns:a16="http://schemas.microsoft.com/office/drawing/2014/main" id="{464630E9-591B-3B50-3859-435D47E4478A}"/>
              </a:ext>
            </a:extLst>
          </p:cNvPr>
          <p:cNvSpPr txBox="1"/>
          <p:nvPr userDrawn="1"/>
        </p:nvSpPr>
        <p:spPr bwMode="auto">
          <a:xfrm>
            <a:off x="1151046" y="4713606"/>
            <a:ext cx="2853929" cy="400110"/>
          </a:xfrm>
          <a:prstGeom prst="rect">
            <a:avLst/>
          </a:prstGeom>
          <a:noFill/>
        </p:spPr>
        <p:txBody>
          <a:bodyPr wrap="square" rtlCol="0">
            <a:spAutoFit/>
          </a:bodyPr>
          <a:lstStyle/>
          <a:p>
            <a:pPr algn="ctr">
              <a:defRPr/>
            </a:pPr>
            <a:r>
              <a:rPr lang="de-DE" sz="2000" b="1" dirty="0">
                <a:latin typeface="Atkinson Hyperlegible"/>
              </a:rPr>
              <a:t>Scanne den QR-Code</a:t>
            </a:r>
            <a:endParaRPr dirty="0"/>
          </a:p>
        </p:txBody>
      </p:sp>
      <p:grpSp>
        <p:nvGrpSpPr>
          <p:cNvPr id="8" name="Gruppieren 7">
            <a:extLst>
              <a:ext uri="{FF2B5EF4-FFF2-40B4-BE49-F238E27FC236}">
                <a16:creationId xmlns:a16="http://schemas.microsoft.com/office/drawing/2014/main" id="{9502162B-9ABD-0B0F-C452-1F070DE3A069}"/>
              </a:ext>
            </a:extLst>
          </p:cNvPr>
          <p:cNvGrpSpPr/>
          <p:nvPr userDrawn="1"/>
        </p:nvGrpSpPr>
        <p:grpSpPr bwMode="auto">
          <a:xfrm>
            <a:off x="5478050" y="2889810"/>
            <a:ext cx="5355080" cy="734231"/>
            <a:chOff x="5478050" y="2964569"/>
            <a:chExt cx="5355080" cy="734231"/>
          </a:xfrm>
        </p:grpSpPr>
        <p:pic>
          <p:nvPicPr>
            <p:cNvPr id="9" name="Grafik 8">
              <a:extLst>
                <a:ext uri="{FF2B5EF4-FFF2-40B4-BE49-F238E27FC236}">
                  <a16:creationId xmlns:a16="http://schemas.microsoft.com/office/drawing/2014/main" id="{4318069F-7975-50F0-C287-E665C5A642D6}"/>
                </a:ext>
              </a:extLst>
            </p:cNvPr>
            <p:cNvPicPr>
              <a:picLocks noChangeAspect="1"/>
            </p:cNvPicPr>
            <p:nvPr userDrawn="1"/>
          </p:nvPicPr>
          <p:blipFill>
            <a:blip r:embed="rId2">
              <a:extLst>
                <a:ext uri="{96DAC541-7B7A-43D3-8B79-37D633B846F1}">
                  <asvg:svgBlip xmlns:asvg="http://schemas.microsoft.com/office/drawing/2016/SVG/main" r:embed="rId3"/>
                </a:ext>
              </a:extLst>
            </a:blip>
            <a:stretch/>
          </p:blipFill>
          <p:spPr bwMode="auto">
            <a:xfrm>
              <a:off x="5478050" y="2964569"/>
              <a:ext cx="733292" cy="734231"/>
            </a:xfrm>
            <a:prstGeom prst="rect">
              <a:avLst/>
            </a:prstGeom>
          </p:spPr>
        </p:pic>
        <p:grpSp>
          <p:nvGrpSpPr>
            <p:cNvPr id="10" name="Gruppieren 9">
              <a:extLst>
                <a:ext uri="{FF2B5EF4-FFF2-40B4-BE49-F238E27FC236}">
                  <a16:creationId xmlns:a16="http://schemas.microsoft.com/office/drawing/2014/main" id="{3E230B5C-B0BA-D6AB-9844-7F84879F2F4D}"/>
                </a:ext>
              </a:extLst>
            </p:cNvPr>
            <p:cNvGrpSpPr/>
            <p:nvPr userDrawn="1"/>
          </p:nvGrpSpPr>
          <p:grpSpPr bwMode="auto">
            <a:xfrm>
              <a:off x="6226390" y="2986605"/>
              <a:ext cx="4606740" cy="690158"/>
              <a:chOff x="6226390" y="3011963"/>
              <a:chExt cx="4606740" cy="690158"/>
            </a:xfrm>
          </p:grpSpPr>
          <p:sp>
            <p:nvSpPr>
              <p:cNvPr id="11" name="Textfeld 10">
                <a:extLst>
                  <a:ext uri="{FF2B5EF4-FFF2-40B4-BE49-F238E27FC236}">
                    <a16:creationId xmlns:a16="http://schemas.microsoft.com/office/drawing/2014/main" id="{BCE4BA9C-F45B-EB38-2BF0-2FF6207ED0F2}"/>
                  </a:ext>
                </a:extLst>
              </p:cNvPr>
              <p:cNvSpPr txBox="1"/>
              <p:nvPr userDrawn="1"/>
            </p:nvSpPr>
            <p:spPr bwMode="auto">
              <a:xfrm>
                <a:off x="6226390" y="3011963"/>
                <a:ext cx="4461123" cy="400110"/>
              </a:xfrm>
              <a:prstGeom prst="rect">
                <a:avLst/>
              </a:prstGeom>
              <a:noFill/>
            </p:spPr>
            <p:txBody>
              <a:bodyPr wrap="square" rtlCol="0">
                <a:spAutoFit/>
              </a:bodyPr>
              <a:lstStyle/>
              <a:p>
                <a:pPr>
                  <a:defRPr/>
                </a:pPr>
                <a:r>
                  <a:rPr lang="de-DE" sz="2000" b="1">
                    <a:latin typeface="Atkinson Hyperlegible"/>
                  </a:rPr>
                  <a:t>Kopfhörer bereithalten!</a:t>
                </a:r>
                <a:endParaRPr/>
              </a:p>
            </p:txBody>
          </p:sp>
          <p:sp>
            <p:nvSpPr>
              <p:cNvPr id="12" name="Textfeld 11">
                <a:extLst>
                  <a:ext uri="{FF2B5EF4-FFF2-40B4-BE49-F238E27FC236}">
                    <a16:creationId xmlns:a16="http://schemas.microsoft.com/office/drawing/2014/main" id="{9B3FF5B7-758B-DBFF-906E-6E3DAD9426C5}"/>
                  </a:ext>
                </a:extLst>
              </p:cNvPr>
              <p:cNvSpPr txBox="1"/>
              <p:nvPr userDrawn="1"/>
            </p:nvSpPr>
            <p:spPr bwMode="auto">
              <a:xfrm>
                <a:off x="6226391" y="3332789"/>
                <a:ext cx="4606739" cy="369332"/>
              </a:xfrm>
              <a:prstGeom prst="rect">
                <a:avLst/>
              </a:prstGeom>
              <a:noFill/>
            </p:spPr>
            <p:txBody>
              <a:bodyPr wrap="square" rtlCol="0">
                <a:spAutoFit/>
              </a:bodyPr>
              <a:lstStyle/>
              <a:p>
                <a:pPr>
                  <a:defRPr/>
                </a:pPr>
                <a:r>
                  <a:rPr lang="de-DE" sz="1800" b="0" dirty="0">
                    <a:latin typeface="Atkinson Hyperlegible"/>
                  </a:rPr>
                  <a:t>Du brauchst sie für Audios und Videos</a:t>
                </a:r>
                <a:endParaRPr dirty="0"/>
              </a:p>
            </p:txBody>
          </p:sp>
        </p:grpSp>
      </p:grpSp>
      <p:sp>
        <p:nvSpPr>
          <p:cNvPr id="13" name="Textfeld 12">
            <a:extLst>
              <a:ext uri="{FF2B5EF4-FFF2-40B4-BE49-F238E27FC236}">
                <a16:creationId xmlns:a16="http://schemas.microsoft.com/office/drawing/2014/main" id="{CBD546C5-31A7-61D4-12F8-7413FE9F2778}"/>
              </a:ext>
            </a:extLst>
          </p:cNvPr>
          <p:cNvSpPr txBox="1"/>
          <p:nvPr userDrawn="1"/>
        </p:nvSpPr>
        <p:spPr bwMode="auto">
          <a:xfrm>
            <a:off x="5195341" y="2419097"/>
            <a:ext cx="4466837" cy="461665"/>
          </a:xfrm>
          <a:prstGeom prst="rect">
            <a:avLst/>
          </a:prstGeom>
          <a:noFill/>
        </p:spPr>
        <p:txBody>
          <a:bodyPr wrap="square" rtlCol="0">
            <a:spAutoFit/>
          </a:bodyPr>
          <a:lstStyle/>
          <a:p>
            <a:pPr>
              <a:defRPr/>
            </a:pPr>
            <a:r>
              <a:rPr lang="de-DE" sz="2400" b="1" dirty="0">
                <a:solidFill>
                  <a:srgbClr val="D42C67"/>
                </a:solidFill>
                <a:latin typeface="Lexend Deca"/>
                <a:cs typeface="Lexend Deca"/>
              </a:rPr>
              <a:t>Jetzt bist du dran!</a:t>
            </a:r>
            <a:endParaRPr dirty="0">
              <a:solidFill>
                <a:srgbClr val="D42C67"/>
              </a:solidFill>
            </a:endParaRPr>
          </a:p>
        </p:txBody>
      </p:sp>
      <p:sp>
        <p:nvSpPr>
          <p:cNvPr id="14" name="Textfeld 13">
            <a:extLst>
              <a:ext uri="{FF2B5EF4-FFF2-40B4-BE49-F238E27FC236}">
                <a16:creationId xmlns:a16="http://schemas.microsoft.com/office/drawing/2014/main" id="{FBB0E331-6AF8-9CD9-AD69-7F1179AB6E94}"/>
              </a:ext>
            </a:extLst>
          </p:cNvPr>
          <p:cNvSpPr txBox="1"/>
          <p:nvPr userDrawn="1"/>
        </p:nvSpPr>
        <p:spPr bwMode="auto">
          <a:xfrm>
            <a:off x="1151045" y="5030064"/>
            <a:ext cx="2853929" cy="369332"/>
          </a:xfrm>
          <a:prstGeom prst="rect">
            <a:avLst/>
          </a:prstGeom>
          <a:noFill/>
        </p:spPr>
        <p:txBody>
          <a:bodyPr wrap="square" rtlCol="0">
            <a:spAutoFit/>
          </a:bodyPr>
          <a:lstStyle/>
          <a:p>
            <a:pPr algn="ctr">
              <a:defRPr/>
            </a:pPr>
            <a:r>
              <a:rPr lang="de-DE" sz="1800" b="0" dirty="0">
                <a:latin typeface="Atkinson Hyperlegible"/>
              </a:rPr>
              <a:t>und starte die Weblektion</a:t>
            </a:r>
            <a:endParaRPr dirty="0"/>
          </a:p>
        </p:txBody>
      </p:sp>
      <p:sp>
        <p:nvSpPr>
          <p:cNvPr id="16" name="Rechteck: abgerundete Ecken 6">
            <a:extLst>
              <a:ext uri="{FF2B5EF4-FFF2-40B4-BE49-F238E27FC236}">
                <a16:creationId xmlns:a16="http://schemas.microsoft.com/office/drawing/2014/main" id="{BAE370D0-0281-077A-752D-40EBC14ED332}"/>
              </a:ext>
            </a:extLst>
          </p:cNvPr>
          <p:cNvSpPr/>
          <p:nvPr userDrawn="1"/>
        </p:nvSpPr>
        <p:spPr bwMode="auto">
          <a:xfrm>
            <a:off x="5184950" y="2840065"/>
            <a:ext cx="5770391" cy="834539"/>
          </a:xfrm>
          <a:prstGeom prst="roundRect">
            <a:avLst>
              <a:gd name="adj" fmla="val 16667"/>
            </a:avLst>
          </a:prstGeom>
          <a:noFill/>
          <a:ln w="38100">
            <a:solidFill>
              <a:srgbClr val="711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17" name="Gruppieren 16">
            <a:extLst>
              <a:ext uri="{FF2B5EF4-FFF2-40B4-BE49-F238E27FC236}">
                <a16:creationId xmlns:a16="http://schemas.microsoft.com/office/drawing/2014/main" id="{34429AFF-9805-FD51-00A6-F7AA75D91D9D}"/>
              </a:ext>
            </a:extLst>
          </p:cNvPr>
          <p:cNvGrpSpPr/>
          <p:nvPr userDrawn="1"/>
        </p:nvGrpSpPr>
        <p:grpSpPr bwMode="auto">
          <a:xfrm>
            <a:off x="5177361" y="3761986"/>
            <a:ext cx="5770391" cy="1677305"/>
            <a:chOff x="5177361" y="3761987"/>
            <a:chExt cx="5770391" cy="1588360"/>
          </a:xfrm>
        </p:grpSpPr>
        <p:grpSp>
          <p:nvGrpSpPr>
            <p:cNvPr id="18" name="Gruppieren 17">
              <a:extLst>
                <a:ext uri="{FF2B5EF4-FFF2-40B4-BE49-F238E27FC236}">
                  <a16:creationId xmlns:a16="http://schemas.microsoft.com/office/drawing/2014/main" id="{242E3149-AF07-35C6-7D68-7DF37165D625}"/>
                </a:ext>
              </a:extLst>
            </p:cNvPr>
            <p:cNvGrpSpPr/>
            <p:nvPr userDrawn="1"/>
          </p:nvGrpSpPr>
          <p:grpSpPr bwMode="auto">
            <a:xfrm>
              <a:off x="5423369" y="3781081"/>
              <a:ext cx="4548040" cy="1569266"/>
              <a:chOff x="5423369" y="3781081"/>
              <a:chExt cx="4548040" cy="1569266"/>
            </a:xfrm>
          </p:grpSpPr>
          <p:sp>
            <p:nvSpPr>
              <p:cNvPr id="20" name="Textfeld 19">
                <a:extLst>
                  <a:ext uri="{FF2B5EF4-FFF2-40B4-BE49-F238E27FC236}">
                    <a16:creationId xmlns:a16="http://schemas.microsoft.com/office/drawing/2014/main" id="{2F1DB330-76EC-5A0D-7AEE-A94E0F129645}"/>
                  </a:ext>
                </a:extLst>
              </p:cNvPr>
              <p:cNvSpPr txBox="1"/>
              <p:nvPr userDrawn="1"/>
            </p:nvSpPr>
            <p:spPr bwMode="auto">
              <a:xfrm>
                <a:off x="5423369" y="3781081"/>
                <a:ext cx="4466837" cy="378893"/>
              </a:xfrm>
              <a:prstGeom prst="rect">
                <a:avLst/>
              </a:prstGeom>
              <a:noFill/>
              <a:ln>
                <a:solidFill>
                  <a:srgbClr val="D42C67"/>
                </a:solidFill>
              </a:ln>
            </p:spPr>
            <p:txBody>
              <a:bodyPr wrap="square" rtlCol="0">
                <a:spAutoFit/>
              </a:bodyPr>
              <a:lstStyle/>
              <a:p>
                <a:pPr>
                  <a:defRPr/>
                </a:pPr>
                <a:r>
                  <a:rPr lang="de-DE" sz="2000" b="1" dirty="0">
                    <a:solidFill>
                      <a:schemeClr val="tx1"/>
                    </a:solidFill>
                    <a:latin typeface="Atkinson Hyperlegible"/>
                  </a:rPr>
                  <a:t>So gehst du vor:</a:t>
                </a:r>
                <a:endParaRPr dirty="0">
                  <a:solidFill>
                    <a:schemeClr val="tx1"/>
                  </a:solidFill>
                </a:endParaRPr>
              </a:p>
            </p:txBody>
          </p:sp>
          <p:sp>
            <p:nvSpPr>
              <p:cNvPr id="21" name="Textfeld 20">
                <a:extLst>
                  <a:ext uri="{FF2B5EF4-FFF2-40B4-BE49-F238E27FC236}">
                    <a16:creationId xmlns:a16="http://schemas.microsoft.com/office/drawing/2014/main" id="{133BA2D4-8A43-0B35-B7E6-6439D433D9FD}"/>
                  </a:ext>
                </a:extLst>
              </p:cNvPr>
              <p:cNvSpPr txBox="1"/>
              <p:nvPr userDrawn="1"/>
            </p:nvSpPr>
            <p:spPr bwMode="auto">
              <a:xfrm>
                <a:off x="5423369" y="4150018"/>
                <a:ext cx="4548040" cy="1200329"/>
              </a:xfrm>
              <a:prstGeom prst="rect">
                <a:avLst/>
              </a:prstGeom>
              <a:noFill/>
              <a:ln>
                <a:solidFill>
                  <a:srgbClr val="D42C67"/>
                </a:solidFill>
              </a:ln>
            </p:spPr>
            <p:txBody>
              <a:bodyPr wrap="none" rtlCol="0">
                <a:spAutoFit/>
              </a:bodyPr>
              <a:lstStyle/>
              <a:p>
                <a:pPr marL="285750" indent="-285750">
                  <a:buFont typeface="Arial"/>
                  <a:buChar char="•"/>
                  <a:defRPr/>
                </a:pPr>
                <a:r>
                  <a:rPr lang="de-DE" dirty="0">
                    <a:latin typeface="Atkinson Hyperlegible"/>
                  </a:rPr>
                  <a:t>Öffne die Weblektion mit deinem Tablet</a:t>
                </a:r>
                <a:endParaRPr dirty="0"/>
              </a:p>
              <a:p>
                <a:pPr marL="285750" indent="-285750">
                  <a:buFont typeface="Arial"/>
                  <a:buChar char="•"/>
                  <a:defRPr/>
                </a:pPr>
                <a:r>
                  <a:rPr lang="de-DE" dirty="0">
                    <a:latin typeface="Atkinson Hyperlegible"/>
                  </a:rPr>
                  <a:t>Bearbeite alle Aufgaben der Reihe nach</a:t>
                </a:r>
                <a:endParaRPr dirty="0"/>
              </a:p>
              <a:p>
                <a:pPr marL="285750" indent="-285750">
                  <a:buFont typeface="Arial"/>
                  <a:buChar char="•"/>
                  <a:defRPr/>
                </a:pPr>
                <a:r>
                  <a:rPr lang="de-DE" dirty="0">
                    <a:latin typeface="Atkinson Hyperlegible"/>
                  </a:rPr>
                  <a:t>Bei Fragen: Melde dich leise</a:t>
                </a:r>
                <a:endParaRPr dirty="0"/>
              </a:p>
              <a:p>
                <a:pPr marL="285750" indent="-285750">
                  <a:buFont typeface="Arial"/>
                  <a:buChar char="•"/>
                  <a:defRPr/>
                </a:pPr>
                <a:r>
                  <a:rPr lang="de-DE" dirty="0">
                    <a:latin typeface="Atkinson Hyperlegible"/>
                  </a:rPr>
                  <a:t>Arbeite in deinem eigenen Tempo</a:t>
                </a:r>
                <a:endParaRPr dirty="0"/>
              </a:p>
            </p:txBody>
          </p:sp>
        </p:grpSp>
        <p:sp>
          <p:nvSpPr>
            <p:cNvPr id="19" name="Rechteck: abgerundete Ecken 24">
              <a:extLst>
                <a:ext uri="{FF2B5EF4-FFF2-40B4-BE49-F238E27FC236}">
                  <a16:creationId xmlns:a16="http://schemas.microsoft.com/office/drawing/2014/main" id="{3A58C5B0-3046-B5A6-43B2-A6FEA4CFCBC6}"/>
                </a:ext>
              </a:extLst>
            </p:cNvPr>
            <p:cNvSpPr/>
            <p:nvPr userDrawn="1"/>
          </p:nvSpPr>
          <p:spPr bwMode="auto">
            <a:xfrm>
              <a:off x="5177361" y="3761987"/>
              <a:ext cx="5770391" cy="1588360"/>
            </a:xfrm>
            <a:prstGeom prst="roundRect">
              <a:avLst>
                <a:gd name="adj" fmla="val 8504"/>
              </a:avLst>
            </a:prstGeom>
            <a:noFill/>
            <a:ln w="38100">
              <a:solidFill>
                <a:srgbClr val="D42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cxnSp>
        <p:nvCxnSpPr>
          <p:cNvPr id="22" name="Gerader Verbinder 9">
            <a:extLst>
              <a:ext uri="{FF2B5EF4-FFF2-40B4-BE49-F238E27FC236}">
                <a16:creationId xmlns:a16="http://schemas.microsoft.com/office/drawing/2014/main" id="{C749F94E-524B-F5B8-B9E5-B3CB2804EF49}"/>
              </a:ext>
            </a:extLst>
          </p:cNvPr>
          <p:cNvCxnSpPr>
            <a:cxnSpLocks/>
          </p:cNvCxnSpPr>
          <p:nvPr userDrawn="1"/>
        </p:nvCxnSpPr>
        <p:spPr bwMode="auto">
          <a:xfrm>
            <a:off x="1182588" y="4713606"/>
            <a:ext cx="2731044" cy="0"/>
          </a:xfrm>
          <a:prstGeom prst="line">
            <a:avLst/>
          </a:prstGeom>
          <a:ln w="38100">
            <a:solidFill>
              <a:srgbClr val="C0285D"/>
            </a:solidFill>
          </a:ln>
          <a:effectLst/>
        </p:spPr>
        <p:style>
          <a:lnRef idx="2">
            <a:schemeClr val="accent1"/>
          </a:lnRef>
          <a:fillRef idx="0">
            <a:schemeClr val="accent1"/>
          </a:fillRef>
          <a:effectRef idx="1">
            <a:schemeClr val="accent1"/>
          </a:effectRef>
          <a:fontRef idx="minor">
            <a:schemeClr val="tx1"/>
          </a:fontRef>
        </p:style>
      </p:cxnSp>
      <p:sp>
        <p:nvSpPr>
          <p:cNvPr id="24" name="Abgerundetes Rechteck 23">
            <a:extLst>
              <a:ext uri="{FF2B5EF4-FFF2-40B4-BE49-F238E27FC236}">
                <a16:creationId xmlns:a16="http://schemas.microsoft.com/office/drawing/2014/main" id="{FCC50AFD-2E60-7286-31FA-E77B671AAD26}"/>
              </a:ext>
            </a:extLst>
          </p:cNvPr>
          <p:cNvSpPr/>
          <p:nvPr userDrawn="1"/>
        </p:nvSpPr>
        <p:spPr bwMode="auto">
          <a:xfrm>
            <a:off x="494504" y="5526611"/>
            <a:ext cx="11202992" cy="592318"/>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Arbeitszeit: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5" name="Textplatzhalter 12">
            <a:extLst>
              <a:ext uri="{FF2B5EF4-FFF2-40B4-BE49-F238E27FC236}">
                <a16:creationId xmlns:a16="http://schemas.microsoft.com/office/drawing/2014/main" id="{6E6C8F96-CC8B-8673-46E4-AD34EDDD530F}"/>
              </a:ext>
            </a:extLst>
          </p:cNvPr>
          <p:cNvSpPr>
            <a:spLocks noGrp="1"/>
          </p:cNvSpPr>
          <p:nvPr>
            <p:ph type="body" sz="quarter" idx="11" hasCustomPrompt="1"/>
          </p:nvPr>
        </p:nvSpPr>
        <p:spPr bwMode="auto">
          <a:xfrm>
            <a:off x="5844696" y="5620610"/>
            <a:ext cx="1088028" cy="568320"/>
          </a:xfrm>
          <a:prstGeom prst="rect">
            <a:avLst/>
          </a:prstGeom>
        </p:spPr>
        <p:txBody>
          <a:bodyPr/>
          <a:lstStyle>
            <a:lvl1pPr marL="0" indent="0" algn="r">
              <a:buNone/>
              <a:defRPr>
                <a:latin typeface="Lexend Deca"/>
                <a:cs typeface="Lexend Deca"/>
              </a:defRPr>
            </a:lvl1pPr>
          </a:lstStyle>
          <a:p>
            <a:pPr lvl="0">
              <a:defRPr/>
            </a:pPr>
            <a:r>
              <a:rPr lang="de-DE" dirty="0"/>
              <a:t>xxx</a:t>
            </a:r>
            <a:endParaRPr dirty="0"/>
          </a:p>
        </p:txBody>
      </p:sp>
      <p:sp>
        <p:nvSpPr>
          <p:cNvPr id="26" name="Textplatzhalter 12">
            <a:extLst>
              <a:ext uri="{FF2B5EF4-FFF2-40B4-BE49-F238E27FC236}">
                <a16:creationId xmlns:a16="http://schemas.microsoft.com/office/drawing/2014/main" id="{50FD1951-D9F8-82FC-2E20-A10798F4AE25}"/>
              </a:ext>
            </a:extLst>
          </p:cNvPr>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dirty="0" err="1">
                <a:solidFill>
                  <a:srgbClr val="000000"/>
                </a:solidFill>
                <a:latin typeface="Lexend Deca"/>
                <a:ea typeface="Atkinson Hyperlegible Bold"/>
                <a:cs typeface="Lexend Deca"/>
              </a:rPr>
              <a:t>Kapitel</a:t>
            </a:r>
            <a:r>
              <a:rPr lang="en-US" sz="1200" b="1" dirty="0">
                <a:solidFill>
                  <a:srgbClr val="000000"/>
                </a:solidFill>
                <a:latin typeface="Lexend Deca"/>
                <a:ea typeface="Atkinson Hyperlegible Bold"/>
                <a:cs typeface="Lexend Deca"/>
              </a:rPr>
              <a:t> 3.3</a:t>
            </a:r>
            <a:r>
              <a:rPr lang="en-US" sz="1200" dirty="0">
                <a:solidFill>
                  <a:srgbClr val="000000"/>
                </a:solidFill>
                <a:latin typeface="Lexend Deca"/>
                <a:ea typeface="Atkinson Hyperlegible"/>
                <a:cs typeface="Lexend Deca"/>
              </a:rPr>
              <a:t> | </a:t>
            </a:r>
            <a:r>
              <a:rPr lang="en-US" sz="1200" dirty="0" err="1">
                <a:solidFill>
                  <a:srgbClr val="000000"/>
                </a:solidFill>
                <a:latin typeface="Lexend Deca"/>
                <a:ea typeface="Atkinson Hyperlegible"/>
                <a:cs typeface="Lexend Deca"/>
              </a:rPr>
              <a:t>Wenn</a:t>
            </a:r>
            <a:r>
              <a:rPr lang="en-US" sz="1200" dirty="0">
                <a:solidFill>
                  <a:srgbClr val="000000"/>
                </a:solidFill>
                <a:latin typeface="Lexend Deca"/>
                <a:ea typeface="Atkinson Hyperlegible"/>
                <a:cs typeface="Lexend Deca"/>
              </a:rPr>
              <a:t> </a:t>
            </a:r>
            <a:r>
              <a:rPr lang="en-US" sz="1200" dirty="0" err="1">
                <a:solidFill>
                  <a:srgbClr val="000000"/>
                </a:solidFill>
                <a:latin typeface="Lexend Deca"/>
                <a:ea typeface="Atkinson Hyperlegible"/>
                <a:cs typeface="Lexend Deca"/>
              </a:rPr>
              <a:t>Informationen</a:t>
            </a:r>
            <a:r>
              <a:rPr lang="en-US" sz="1200" dirty="0">
                <a:solidFill>
                  <a:srgbClr val="000000"/>
                </a:solidFill>
                <a:latin typeface="Lexend Deca"/>
                <a:ea typeface="Atkinson Hyperlegible"/>
                <a:cs typeface="Lexend Deca"/>
              </a:rPr>
              <a:t> </a:t>
            </a:r>
            <a:r>
              <a:rPr lang="en-US" sz="1200" dirty="0" err="1">
                <a:solidFill>
                  <a:srgbClr val="000000"/>
                </a:solidFill>
                <a:latin typeface="Lexend Deca"/>
                <a:ea typeface="Atkinson Hyperlegible"/>
                <a:cs typeface="Lexend Deca"/>
              </a:rPr>
              <a:t>täuschen</a:t>
            </a:r>
            <a:endParaRPr lang="en-US" sz="1200" dirty="0">
              <a:solidFill>
                <a:srgbClr val="000000"/>
              </a:solidFill>
              <a:latin typeface="Lexend Deca"/>
              <a:ea typeface="Atkinson Hyperlegible"/>
              <a:cs typeface="Lexend Deca"/>
            </a:endParaRPr>
          </a:p>
        </p:txBody>
      </p:sp>
      <p:pic>
        <p:nvPicPr>
          <p:cNvPr id="3" name="Grafik 2" descr="Ein Bild, das Muster, Quadrat, Design, Kunst enthält.&#10;&#10;KI-generierte Inhalte können fehlerhaft sein.">
            <a:extLst>
              <a:ext uri="{FF2B5EF4-FFF2-40B4-BE49-F238E27FC236}">
                <a16:creationId xmlns:a16="http://schemas.microsoft.com/office/drawing/2014/main" id="{36F3894B-F9A9-79C1-4355-B51E76B121CF}"/>
              </a:ext>
            </a:extLst>
          </p:cNvPr>
          <p:cNvPicPr>
            <a:picLocks noChangeAspect="1"/>
          </p:cNvPicPr>
          <p:nvPr userDrawn="1"/>
        </p:nvPicPr>
        <p:blipFill>
          <a:blip r:embed="rId4"/>
          <a:stretch>
            <a:fillRect/>
          </a:stretch>
        </p:blipFill>
        <p:spPr>
          <a:xfrm>
            <a:off x="1637993" y="2652086"/>
            <a:ext cx="1968783" cy="1968783"/>
          </a:xfrm>
          <a:prstGeom prst="rect">
            <a:avLst/>
          </a:prstGeom>
        </p:spPr>
      </p:pic>
    </p:spTree>
    <p:extLst>
      <p:ext uri="{BB962C8B-B14F-4D97-AF65-F5344CB8AC3E}">
        <p14:creationId xmlns:p14="http://schemas.microsoft.com/office/powerpoint/2010/main" val="225485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Phasen-Methode">
    <p:spTree>
      <p:nvGrpSpPr>
        <p:cNvPr id="1" name=""/>
        <p:cNvGrpSpPr/>
        <p:nvPr/>
      </p:nvGrpSpPr>
      <p:grpSpPr bwMode="auto">
        <a:xfrm>
          <a:off x="0" y="0"/>
          <a:ext cx="0" cy="0"/>
          <a:chOff x="0" y="0"/>
          <a:chExt cx="0" cy="0"/>
        </a:xfrm>
      </p:grpSpPr>
      <p:sp>
        <p:nvSpPr>
          <p:cNvPr id="25" name="Freeform 16"/>
          <p:cNvSpPr/>
          <p:nvPr userDrawn="1"/>
        </p:nvSpPr>
        <p:spPr bwMode="auto">
          <a:xfrm>
            <a:off x="2565347" y="2758760"/>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7" name="Freeform 31"/>
          <p:cNvSpPr/>
          <p:nvPr userDrawn="1"/>
        </p:nvSpPr>
        <p:spPr bwMode="auto">
          <a:xfrm>
            <a:off x="3774139"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8" name="TextBox 32"/>
          <p:cNvSpPr txBox="1"/>
          <p:nvPr userDrawn="1"/>
        </p:nvSpPr>
        <p:spPr bwMode="auto">
          <a:xfrm>
            <a:off x="3819263"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9" name="Freeform 16"/>
          <p:cNvSpPr/>
          <p:nvPr userDrawn="1"/>
        </p:nvSpPr>
        <p:spPr bwMode="auto">
          <a:xfrm>
            <a:off x="6751123" y="2758760"/>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0" name="TextBox 17"/>
          <p:cNvSpPr txBox="1"/>
          <p:nvPr userDrawn="1"/>
        </p:nvSpPr>
        <p:spPr bwMode="auto">
          <a:xfrm>
            <a:off x="6751123" y="3001168"/>
            <a:ext cx="2853928" cy="2393319"/>
          </a:xfrm>
          <a:prstGeom prst="rect">
            <a:avLst/>
          </a:prstGeom>
        </p:spPr>
        <p:txBody>
          <a:bodyPr lIns="50800" tIns="50800" rIns="50800" bIns="50800" rtlCol="0" anchor="ctr"/>
          <a:lstStyle/>
          <a:p>
            <a:pPr algn="ctr">
              <a:lnSpc>
                <a:spcPts val="1954"/>
              </a:lnSpc>
              <a:defRPr/>
            </a:pPr>
            <a:endParaRPr/>
          </a:p>
        </p:txBody>
      </p:sp>
      <p:sp>
        <p:nvSpPr>
          <p:cNvPr id="31" name="Freeform 31"/>
          <p:cNvSpPr/>
          <p:nvPr userDrawn="1"/>
        </p:nvSpPr>
        <p:spPr bwMode="auto">
          <a:xfrm>
            <a:off x="7937426"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2" name="TextBox 32"/>
          <p:cNvSpPr txBox="1"/>
          <p:nvPr userDrawn="1"/>
        </p:nvSpPr>
        <p:spPr bwMode="auto">
          <a:xfrm>
            <a:off x="7982550"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35" name="Freeform 34"/>
          <p:cNvSpPr/>
          <p:nvPr userDrawn="1"/>
        </p:nvSpPr>
        <p:spPr bwMode="auto">
          <a:xfrm>
            <a:off x="3267669" y="4113953"/>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36" name="Textplatzhalter 9"/>
          <p:cNvSpPr>
            <a:spLocks noGrp="1"/>
          </p:cNvSpPr>
          <p:nvPr>
            <p:ph type="body" sz="quarter" idx="12" hasCustomPrompt="1"/>
          </p:nvPr>
        </p:nvSpPr>
        <p:spPr bwMode="auto">
          <a:xfrm>
            <a:off x="2784702" y="3699330"/>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37" name="Textplatzhalter 12"/>
          <p:cNvSpPr>
            <a:spLocks noGrp="1"/>
          </p:cNvSpPr>
          <p:nvPr>
            <p:ph type="body" sz="quarter" idx="13" hasCustomPrompt="1"/>
          </p:nvPr>
        </p:nvSpPr>
        <p:spPr bwMode="auto">
          <a:xfrm>
            <a:off x="3267669" y="4187125"/>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38" name="Textplatzhalter 12"/>
          <p:cNvSpPr>
            <a:spLocks noGrp="1"/>
          </p:cNvSpPr>
          <p:nvPr>
            <p:ph type="body" sz="quarter" idx="18" hasCustomPrompt="1"/>
          </p:nvPr>
        </p:nvSpPr>
        <p:spPr bwMode="auto">
          <a:xfrm>
            <a:off x="2587836" y="4568274"/>
            <a:ext cx="2853928"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39" name="Freeform 34"/>
          <p:cNvSpPr/>
          <p:nvPr userDrawn="1"/>
        </p:nvSpPr>
        <p:spPr bwMode="auto">
          <a:xfrm>
            <a:off x="7430956" y="4139334"/>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40" name="Textplatzhalter 9"/>
          <p:cNvSpPr>
            <a:spLocks noGrp="1"/>
          </p:cNvSpPr>
          <p:nvPr>
            <p:ph type="body" sz="quarter" idx="23" hasCustomPrompt="1"/>
          </p:nvPr>
        </p:nvSpPr>
        <p:spPr bwMode="auto">
          <a:xfrm>
            <a:off x="6947989" y="3724711"/>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41" name="Textplatzhalter 12"/>
          <p:cNvSpPr>
            <a:spLocks noGrp="1"/>
          </p:cNvSpPr>
          <p:nvPr>
            <p:ph type="body" sz="quarter" idx="24" hasCustomPrompt="1"/>
          </p:nvPr>
        </p:nvSpPr>
        <p:spPr bwMode="auto">
          <a:xfrm>
            <a:off x="7430956" y="4212506"/>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46" name="Textplatzhalter 12"/>
          <p:cNvSpPr>
            <a:spLocks noGrp="1"/>
          </p:cNvSpPr>
          <p:nvPr>
            <p:ph type="body" sz="quarter" idx="25" hasCustomPrompt="1"/>
          </p:nvPr>
        </p:nvSpPr>
        <p:spPr bwMode="auto">
          <a:xfrm>
            <a:off x="6751123" y="4593655"/>
            <a:ext cx="2853928"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51"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52" name="TextBox 17"/>
          <p:cNvSpPr txBox="1"/>
          <p:nvPr userDrawn="1"/>
        </p:nvSpPr>
        <p:spPr bwMode="auto">
          <a:xfrm>
            <a:off x="2587836" y="2984195"/>
            <a:ext cx="2853928" cy="2393319"/>
          </a:xfrm>
          <a:prstGeom prst="rect">
            <a:avLst/>
          </a:prstGeom>
        </p:spPr>
        <p:txBody>
          <a:bodyPr lIns="50800" tIns="50800" rIns="50800" bIns="50800" rtlCol="0" anchor="ctr"/>
          <a:lstStyle/>
          <a:p>
            <a:pPr algn="ctr">
              <a:lnSpc>
                <a:spcPts val="1954"/>
              </a:lnSpc>
              <a:defRPr/>
            </a:pPr>
            <a:endParaRPr/>
          </a:p>
        </p:txBody>
      </p:sp>
      <p:sp>
        <p:nvSpPr>
          <p:cNvPr id="53"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54"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p:spTree>
      <p:nvGrpSpPr>
        <p:cNvPr id="1" name=""/>
        <p:cNvGrpSpPr/>
        <p:nvPr/>
      </p:nvGrpSpPr>
      <p:grpSpPr bwMode="auto">
        <a:xfrm>
          <a:off x="0" y="0"/>
          <a:ext cx="0" cy="0"/>
          <a:chOff x="0" y="0"/>
          <a:chExt cx="0" cy="0"/>
        </a:xfrm>
      </p:grpSpPr>
      <p:sp>
        <p:nvSpPr>
          <p:cNvPr id="11" name="Freeform 16"/>
          <p:cNvSpPr/>
          <p:nvPr userDrawn="1"/>
        </p:nvSpPr>
        <p:spPr bwMode="auto">
          <a:xfrm>
            <a:off x="8843567" y="2729642"/>
            <a:ext cx="2853928"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494503" y="2729642"/>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0" name="Freeform 31"/>
          <p:cNvSpPr/>
          <p:nvPr userDrawn="1"/>
        </p:nvSpPr>
        <p:spPr bwMode="auto">
          <a:xfrm>
            <a:off x="1703295"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1" name="TextBox 32"/>
          <p:cNvSpPr txBox="1"/>
          <p:nvPr userDrawn="1"/>
        </p:nvSpPr>
        <p:spPr bwMode="auto">
          <a:xfrm>
            <a:off x="1748419"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80279" y="2729642"/>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3" name="TextBox 17"/>
          <p:cNvSpPr txBox="1"/>
          <p:nvPr userDrawn="1"/>
        </p:nvSpPr>
        <p:spPr bwMode="auto">
          <a:xfrm>
            <a:off x="4680279" y="2972051"/>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66582"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5" name="TextBox 32"/>
          <p:cNvSpPr txBox="1"/>
          <p:nvPr userDrawn="1"/>
        </p:nvSpPr>
        <p:spPr bwMode="auto">
          <a:xfrm>
            <a:off x="5911706"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3" name="Freeform 31"/>
          <p:cNvSpPr/>
          <p:nvPr userDrawn="1"/>
        </p:nvSpPr>
        <p:spPr bwMode="auto">
          <a:xfrm>
            <a:off x="10013659"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4" name="TextBox 32"/>
          <p:cNvSpPr txBox="1"/>
          <p:nvPr userDrawn="1"/>
        </p:nvSpPr>
        <p:spPr bwMode="auto">
          <a:xfrm>
            <a:off x="10058783"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4" name="Freeform 34"/>
          <p:cNvSpPr/>
          <p:nvPr userDrawn="1"/>
        </p:nvSpPr>
        <p:spPr bwMode="auto">
          <a:xfrm>
            <a:off x="1196825" y="4084836"/>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5" name="Textplatzhalter 9"/>
          <p:cNvSpPr>
            <a:spLocks noGrp="1"/>
          </p:cNvSpPr>
          <p:nvPr>
            <p:ph type="body" sz="quarter" idx="12" hasCustomPrompt="1"/>
          </p:nvPr>
        </p:nvSpPr>
        <p:spPr bwMode="auto">
          <a:xfrm>
            <a:off x="713858" y="3670213"/>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6" name="Textplatzhalter 12"/>
          <p:cNvSpPr>
            <a:spLocks noGrp="1"/>
          </p:cNvSpPr>
          <p:nvPr>
            <p:ph type="body" sz="quarter" idx="13" hasCustomPrompt="1"/>
          </p:nvPr>
        </p:nvSpPr>
        <p:spPr bwMode="auto">
          <a:xfrm>
            <a:off x="1196825" y="4158008"/>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7" name="Textplatzhalter 12"/>
          <p:cNvSpPr>
            <a:spLocks noGrp="1"/>
          </p:cNvSpPr>
          <p:nvPr>
            <p:ph type="body" sz="quarter" idx="18" hasCustomPrompt="1"/>
          </p:nvPr>
        </p:nvSpPr>
        <p:spPr bwMode="auto">
          <a:xfrm>
            <a:off x="516992" y="4539157"/>
            <a:ext cx="2853928"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26" name="Freeform 34"/>
          <p:cNvSpPr/>
          <p:nvPr userDrawn="1"/>
        </p:nvSpPr>
        <p:spPr bwMode="auto">
          <a:xfrm>
            <a:off x="5360112" y="4110217"/>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27" name="Textplatzhalter 9"/>
          <p:cNvSpPr>
            <a:spLocks noGrp="1"/>
          </p:cNvSpPr>
          <p:nvPr>
            <p:ph type="body" sz="quarter" idx="23" hasCustomPrompt="1"/>
          </p:nvPr>
        </p:nvSpPr>
        <p:spPr bwMode="auto">
          <a:xfrm>
            <a:off x="4877145" y="3695594"/>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28" name="Textplatzhalter 12"/>
          <p:cNvSpPr>
            <a:spLocks noGrp="1"/>
          </p:cNvSpPr>
          <p:nvPr>
            <p:ph type="body" sz="quarter" idx="24" hasCustomPrompt="1"/>
          </p:nvPr>
        </p:nvSpPr>
        <p:spPr bwMode="auto">
          <a:xfrm>
            <a:off x="5360112" y="4183389"/>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29" name="Textplatzhalter 12"/>
          <p:cNvSpPr>
            <a:spLocks noGrp="1"/>
          </p:cNvSpPr>
          <p:nvPr>
            <p:ph type="body" sz="quarter" idx="25" hasCustomPrompt="1"/>
          </p:nvPr>
        </p:nvSpPr>
        <p:spPr bwMode="auto">
          <a:xfrm>
            <a:off x="4680279" y="4564538"/>
            <a:ext cx="2853928"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36" name="Freeform 34"/>
          <p:cNvSpPr/>
          <p:nvPr userDrawn="1"/>
        </p:nvSpPr>
        <p:spPr bwMode="auto">
          <a:xfrm>
            <a:off x="9507189" y="4061731"/>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42C67"/>
          </a:solidFill>
        </p:spPr>
        <p:txBody>
          <a:bodyPr/>
          <a:lstStyle/>
          <a:p>
            <a:pPr>
              <a:defRPr/>
            </a:pPr>
            <a:endParaRPr lang="de-DE"/>
          </a:p>
        </p:txBody>
      </p:sp>
      <p:sp>
        <p:nvSpPr>
          <p:cNvPr id="37" name="Textplatzhalter 9"/>
          <p:cNvSpPr>
            <a:spLocks noGrp="1"/>
          </p:cNvSpPr>
          <p:nvPr>
            <p:ph type="body" sz="quarter" idx="27" hasCustomPrompt="1"/>
          </p:nvPr>
        </p:nvSpPr>
        <p:spPr bwMode="auto">
          <a:xfrm>
            <a:off x="9024222" y="3647108"/>
            <a:ext cx="2460196"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38" name="Textplatzhalter 12"/>
          <p:cNvSpPr>
            <a:spLocks noGrp="1"/>
          </p:cNvSpPr>
          <p:nvPr>
            <p:ph type="body" sz="quarter" idx="28" hasCustomPrompt="1"/>
          </p:nvPr>
        </p:nvSpPr>
        <p:spPr bwMode="auto">
          <a:xfrm>
            <a:off x="9507189" y="4134903"/>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39" name="Textplatzhalter 12"/>
          <p:cNvSpPr>
            <a:spLocks noGrp="1"/>
          </p:cNvSpPr>
          <p:nvPr>
            <p:ph type="body" sz="quarter" idx="29" hasCustomPrompt="1"/>
          </p:nvPr>
        </p:nvSpPr>
        <p:spPr bwMode="auto">
          <a:xfrm>
            <a:off x="8827356" y="4558438"/>
            <a:ext cx="2853928"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10"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dirty="0" err="1">
                <a:solidFill>
                  <a:srgbClr val="000000"/>
                </a:solidFill>
                <a:latin typeface="Lexend Deca"/>
                <a:ea typeface="Atkinson Hyperlegible Bold"/>
                <a:cs typeface="Lexend Deca"/>
              </a:rPr>
              <a:t>Kapitel</a:t>
            </a:r>
            <a:r>
              <a:rPr lang="en-US" sz="1200" b="1" dirty="0">
                <a:solidFill>
                  <a:srgbClr val="000000"/>
                </a:solidFill>
                <a:latin typeface="Lexend Deca"/>
                <a:ea typeface="Atkinson Hyperlegible Bold"/>
                <a:cs typeface="Lexend Deca"/>
              </a:rPr>
              <a:t> </a:t>
            </a:r>
            <a:r>
              <a:rPr lang="en-US" sz="1200" b="1" dirty="0" err="1">
                <a:solidFill>
                  <a:srgbClr val="000000"/>
                </a:solidFill>
                <a:latin typeface="Lexend Deca"/>
                <a:ea typeface="Atkinson Hyperlegible Bold"/>
                <a:cs typeface="Lexend Deca"/>
              </a:rPr>
              <a:t>x.x</a:t>
            </a:r>
            <a:r>
              <a:rPr lang="en-US" sz="1200" dirty="0">
                <a:solidFill>
                  <a:srgbClr val="000000"/>
                </a:solidFill>
                <a:latin typeface="Lexend Deca"/>
                <a:ea typeface="Atkinson Hyperlegible"/>
                <a:cs typeface="Lexend Deca"/>
              </a:rPr>
              <a:t> | Hier Titel der </a:t>
            </a:r>
            <a:r>
              <a:rPr lang="en-US" sz="1200" dirty="0" err="1">
                <a:solidFill>
                  <a:srgbClr val="000000"/>
                </a:solidFill>
                <a:latin typeface="Lexend Deca"/>
                <a:ea typeface="Atkinson Hyperlegible"/>
                <a:cs typeface="Lexend Deca"/>
              </a:rPr>
              <a:t>Lektion</a:t>
            </a:r>
            <a:r>
              <a:rPr lang="en-US" sz="1200" dirty="0">
                <a:solidFill>
                  <a:srgbClr val="000000"/>
                </a:solidFill>
                <a:latin typeface="Lexend Deca"/>
                <a:ea typeface="Atkinson Hyperlegible"/>
                <a:cs typeface="Lexend Deca"/>
              </a:rPr>
              <a:t> </a:t>
            </a:r>
            <a:r>
              <a:rPr lang="en-US" sz="1200" dirty="0" err="1">
                <a:solidFill>
                  <a:srgbClr val="000000"/>
                </a:solidFill>
                <a:latin typeface="Lexend Deca"/>
                <a:ea typeface="Atkinson Hyperlegible"/>
                <a:cs typeface="Lexend Deca"/>
              </a:rPr>
              <a:t>eingeben</a:t>
            </a:r>
            <a:endParaRPr lang="en-US" sz="1200" dirty="0">
              <a:solidFill>
                <a:srgbClr val="000000"/>
              </a:solidFill>
              <a:latin typeface="Lexend Deca"/>
              <a:ea typeface="Atkinson Hyperlegible"/>
              <a:cs typeface="Lexend Deca"/>
            </a:endParaRPr>
          </a:p>
        </p:txBody>
      </p:sp>
      <p:sp>
        <p:nvSpPr>
          <p:cNvPr id="3" name="TextBox 17"/>
          <p:cNvSpPr txBox="1"/>
          <p:nvPr userDrawn="1"/>
        </p:nvSpPr>
        <p:spPr bwMode="auto">
          <a:xfrm>
            <a:off x="516992" y="2955078"/>
            <a:ext cx="2853928" cy="2393319"/>
          </a:xfrm>
          <a:prstGeom prst="rect">
            <a:avLst/>
          </a:prstGeom>
        </p:spPr>
        <p:txBody>
          <a:bodyPr lIns="50800" tIns="50800" rIns="50800" bIns="50800" rtlCol="0" anchor="ctr"/>
          <a:lstStyle/>
          <a:p>
            <a:pPr algn="ctr">
              <a:lnSpc>
                <a:spcPts val="1954"/>
              </a:lnSpc>
              <a:defRPr/>
            </a:pPr>
            <a:endParaRPr/>
          </a:p>
        </p:txBody>
      </p:sp>
      <p:sp>
        <p:nvSpPr>
          <p:cNvPr id="18"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19"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Phasen-Methode">
    <p:spTree>
      <p:nvGrpSpPr>
        <p:cNvPr id="1" name=""/>
        <p:cNvGrpSpPr/>
        <p:nvPr/>
      </p:nvGrpSpPr>
      <p:grpSpPr bwMode="auto">
        <a:xfrm>
          <a:off x="0" y="0"/>
          <a:ext cx="0" cy="0"/>
          <a:chOff x="0" y="0"/>
          <a:chExt cx="0" cy="0"/>
        </a:xfrm>
      </p:grpSpPr>
      <p:sp>
        <p:nvSpPr>
          <p:cNvPr id="11" name="Freeform 16"/>
          <p:cNvSpPr/>
          <p:nvPr userDrawn="1"/>
        </p:nvSpPr>
        <p:spPr bwMode="auto">
          <a:xfrm>
            <a:off x="6253630" y="272964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505747" y="2729642"/>
            <a:ext cx="2586434"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7" name="Freeform 31"/>
          <p:cNvSpPr/>
          <p:nvPr userDrawn="1"/>
        </p:nvSpPr>
        <p:spPr bwMode="auto">
          <a:xfrm>
            <a:off x="1580860"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8" name="TextBox 32"/>
          <p:cNvSpPr txBox="1"/>
          <p:nvPr userDrawn="1"/>
        </p:nvSpPr>
        <p:spPr bwMode="auto">
          <a:xfrm>
            <a:off x="1621755"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2" name="Freeform 16"/>
          <p:cNvSpPr/>
          <p:nvPr userDrawn="1"/>
        </p:nvSpPr>
        <p:spPr bwMode="auto">
          <a:xfrm>
            <a:off x="3362473" y="2729642"/>
            <a:ext cx="2586433"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6" name="TextBox 17"/>
          <p:cNvSpPr txBox="1"/>
          <p:nvPr userDrawn="1"/>
        </p:nvSpPr>
        <p:spPr bwMode="auto">
          <a:xfrm>
            <a:off x="3362473" y="2972051"/>
            <a:ext cx="2586433" cy="2393319"/>
          </a:xfrm>
          <a:prstGeom prst="rect">
            <a:avLst/>
          </a:prstGeom>
        </p:spPr>
        <p:txBody>
          <a:bodyPr lIns="50800" tIns="50800" rIns="50800" bIns="50800" rtlCol="0" anchor="ctr"/>
          <a:lstStyle/>
          <a:p>
            <a:pPr algn="ctr">
              <a:lnSpc>
                <a:spcPts val="1954"/>
              </a:lnSpc>
              <a:defRPr/>
            </a:pPr>
            <a:endParaRPr/>
          </a:p>
        </p:txBody>
      </p:sp>
      <p:sp>
        <p:nvSpPr>
          <p:cNvPr id="47" name="Freeform 31"/>
          <p:cNvSpPr/>
          <p:nvPr userDrawn="1"/>
        </p:nvSpPr>
        <p:spPr bwMode="auto">
          <a:xfrm>
            <a:off x="4437585"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8" name="TextBox 32"/>
          <p:cNvSpPr txBox="1"/>
          <p:nvPr userDrawn="1"/>
        </p:nvSpPr>
        <p:spPr bwMode="auto">
          <a:xfrm>
            <a:off x="4478480"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49" name="Freeform 31"/>
          <p:cNvSpPr/>
          <p:nvPr userDrawn="1"/>
        </p:nvSpPr>
        <p:spPr bwMode="auto">
          <a:xfrm>
            <a:off x="7328742"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0" name="TextBox 32"/>
          <p:cNvSpPr txBox="1"/>
          <p:nvPr userDrawn="1"/>
        </p:nvSpPr>
        <p:spPr bwMode="auto">
          <a:xfrm>
            <a:off x="7369637"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5" name="Freeform 34"/>
          <p:cNvSpPr/>
          <p:nvPr userDrawn="1"/>
        </p:nvSpPr>
        <p:spPr bwMode="auto">
          <a:xfrm>
            <a:off x="1121860" y="4084836"/>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56" name="Textplatzhalter 9"/>
          <p:cNvSpPr>
            <a:spLocks noGrp="1"/>
          </p:cNvSpPr>
          <p:nvPr>
            <p:ph type="body" sz="quarter" idx="12" hasCustomPrompt="1"/>
          </p:nvPr>
        </p:nvSpPr>
        <p:spPr bwMode="auto">
          <a:xfrm>
            <a:off x="684162" y="3670213"/>
            <a:ext cx="2229605"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57" name="Textplatzhalter 12"/>
          <p:cNvSpPr>
            <a:spLocks noGrp="1"/>
          </p:cNvSpPr>
          <p:nvPr>
            <p:ph type="body" sz="quarter" idx="13" hasCustomPrompt="1"/>
          </p:nvPr>
        </p:nvSpPr>
        <p:spPr bwMode="auto">
          <a:xfrm>
            <a:off x="1121860" y="4158008"/>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58" name="Textplatzhalter 12"/>
          <p:cNvSpPr>
            <a:spLocks noGrp="1"/>
          </p:cNvSpPr>
          <p:nvPr>
            <p:ph type="body" sz="quarter" idx="18" hasCustomPrompt="1"/>
          </p:nvPr>
        </p:nvSpPr>
        <p:spPr bwMode="auto">
          <a:xfrm>
            <a:off x="505748" y="4539157"/>
            <a:ext cx="2586433"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59" name="Freeform 34"/>
          <p:cNvSpPr/>
          <p:nvPr userDrawn="1"/>
        </p:nvSpPr>
        <p:spPr bwMode="auto">
          <a:xfrm>
            <a:off x="3978585" y="4110217"/>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60" name="Textplatzhalter 9"/>
          <p:cNvSpPr>
            <a:spLocks noGrp="1"/>
          </p:cNvSpPr>
          <p:nvPr>
            <p:ph type="body" sz="quarter" idx="23" hasCustomPrompt="1"/>
          </p:nvPr>
        </p:nvSpPr>
        <p:spPr bwMode="auto">
          <a:xfrm>
            <a:off x="3540887" y="3695594"/>
            <a:ext cx="2229605"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61" name="Textplatzhalter 12"/>
          <p:cNvSpPr>
            <a:spLocks noGrp="1"/>
          </p:cNvSpPr>
          <p:nvPr>
            <p:ph type="body" sz="quarter" idx="24" hasCustomPrompt="1"/>
          </p:nvPr>
        </p:nvSpPr>
        <p:spPr bwMode="auto">
          <a:xfrm>
            <a:off x="3978585" y="4183389"/>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62" name="Textplatzhalter 12"/>
          <p:cNvSpPr>
            <a:spLocks noGrp="1"/>
          </p:cNvSpPr>
          <p:nvPr>
            <p:ph type="body" sz="quarter" idx="25" hasCustomPrompt="1"/>
          </p:nvPr>
        </p:nvSpPr>
        <p:spPr bwMode="auto">
          <a:xfrm>
            <a:off x="3362473" y="4564538"/>
            <a:ext cx="2586433"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63" name="Freeform 34"/>
          <p:cNvSpPr/>
          <p:nvPr userDrawn="1"/>
        </p:nvSpPr>
        <p:spPr bwMode="auto">
          <a:xfrm>
            <a:off x="6869742" y="4061731"/>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42C67"/>
          </a:solidFill>
        </p:spPr>
        <p:txBody>
          <a:bodyPr/>
          <a:lstStyle/>
          <a:p>
            <a:pPr>
              <a:defRPr/>
            </a:pPr>
            <a:endParaRPr lang="de-DE"/>
          </a:p>
        </p:txBody>
      </p:sp>
      <p:sp>
        <p:nvSpPr>
          <p:cNvPr id="64" name="Textplatzhalter 9"/>
          <p:cNvSpPr>
            <a:spLocks noGrp="1"/>
          </p:cNvSpPr>
          <p:nvPr>
            <p:ph type="body" sz="quarter" idx="27" hasCustomPrompt="1"/>
          </p:nvPr>
        </p:nvSpPr>
        <p:spPr bwMode="auto">
          <a:xfrm>
            <a:off x="6432044" y="3647108"/>
            <a:ext cx="2229605"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65" name="Textplatzhalter 12"/>
          <p:cNvSpPr>
            <a:spLocks noGrp="1"/>
          </p:cNvSpPr>
          <p:nvPr>
            <p:ph type="body" sz="quarter" idx="28" hasCustomPrompt="1"/>
          </p:nvPr>
        </p:nvSpPr>
        <p:spPr bwMode="auto">
          <a:xfrm>
            <a:off x="6869742" y="4134903"/>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66" name="Textplatzhalter 12"/>
          <p:cNvSpPr>
            <a:spLocks noGrp="1"/>
          </p:cNvSpPr>
          <p:nvPr>
            <p:ph type="body" sz="quarter" idx="29" hasCustomPrompt="1"/>
          </p:nvPr>
        </p:nvSpPr>
        <p:spPr bwMode="auto">
          <a:xfrm>
            <a:off x="6253630" y="4558438"/>
            <a:ext cx="2586433"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67"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68" name="TextBox 17"/>
          <p:cNvSpPr txBox="1"/>
          <p:nvPr userDrawn="1"/>
        </p:nvSpPr>
        <p:spPr bwMode="auto">
          <a:xfrm>
            <a:off x="505748" y="2955078"/>
            <a:ext cx="2586433" cy="2393319"/>
          </a:xfrm>
          <a:prstGeom prst="rect">
            <a:avLst/>
          </a:prstGeom>
        </p:spPr>
        <p:txBody>
          <a:bodyPr lIns="50800" tIns="50800" rIns="50800" bIns="50800" rtlCol="0" anchor="ctr"/>
          <a:lstStyle/>
          <a:p>
            <a:pPr algn="ctr">
              <a:lnSpc>
                <a:spcPts val="1954"/>
              </a:lnSpc>
              <a:defRPr/>
            </a:pPr>
            <a:endParaRPr/>
          </a:p>
        </p:txBody>
      </p:sp>
      <p:sp>
        <p:nvSpPr>
          <p:cNvPr id="69"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70"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71" name="Freeform 16"/>
          <p:cNvSpPr/>
          <p:nvPr userDrawn="1"/>
        </p:nvSpPr>
        <p:spPr bwMode="auto">
          <a:xfrm>
            <a:off x="9100036" y="271801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2" name="Freeform 31"/>
          <p:cNvSpPr/>
          <p:nvPr userDrawn="1"/>
        </p:nvSpPr>
        <p:spPr bwMode="auto">
          <a:xfrm>
            <a:off x="10175147" y="2516041"/>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3" name="TextBox 32"/>
          <p:cNvSpPr txBox="1"/>
          <p:nvPr userDrawn="1"/>
        </p:nvSpPr>
        <p:spPr bwMode="auto">
          <a:xfrm>
            <a:off x="10216042" y="254293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4</a:t>
            </a:r>
            <a:endParaRPr/>
          </a:p>
        </p:txBody>
      </p:sp>
      <p:sp>
        <p:nvSpPr>
          <p:cNvPr id="74" name="Freeform 34"/>
          <p:cNvSpPr/>
          <p:nvPr userDrawn="1"/>
        </p:nvSpPr>
        <p:spPr bwMode="auto">
          <a:xfrm>
            <a:off x="9716147" y="4050101"/>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33F01"/>
          </a:solidFill>
        </p:spPr>
        <p:txBody>
          <a:bodyPr/>
          <a:lstStyle/>
          <a:p>
            <a:pPr>
              <a:defRPr/>
            </a:pPr>
            <a:endParaRPr lang="de-DE"/>
          </a:p>
        </p:txBody>
      </p:sp>
      <p:sp>
        <p:nvSpPr>
          <p:cNvPr id="75" name="Textplatzhalter 9"/>
          <p:cNvSpPr>
            <a:spLocks noGrp="1"/>
          </p:cNvSpPr>
          <p:nvPr>
            <p:ph type="body" sz="quarter" idx="34" hasCustomPrompt="1"/>
          </p:nvPr>
        </p:nvSpPr>
        <p:spPr bwMode="auto">
          <a:xfrm>
            <a:off x="9278450" y="3635478"/>
            <a:ext cx="2229605" cy="419832"/>
          </a:xfrm>
          <a:prstGeom prst="rect">
            <a:avLst/>
          </a:prstGeom>
        </p:spPr>
        <p:txBody>
          <a:bodyPr anchor="ctr"/>
          <a:lstStyle>
            <a:lvl1pPr marL="0" indent="0" algn="ctr">
              <a:buNone/>
              <a:defRPr sz="1800" b="1">
                <a:solidFill>
                  <a:srgbClr val="D33F01"/>
                </a:solidFill>
                <a:latin typeface="Atkinson Hyperlegible"/>
              </a:defRPr>
            </a:lvl1pPr>
          </a:lstStyle>
          <a:p>
            <a:pPr lvl="0">
              <a:defRPr/>
            </a:pPr>
            <a:r>
              <a:rPr lang="de-DE"/>
              <a:t>PHASE 4</a:t>
            </a:r>
            <a:endParaRPr/>
          </a:p>
        </p:txBody>
      </p:sp>
      <p:sp>
        <p:nvSpPr>
          <p:cNvPr id="76" name="Textplatzhalter 12"/>
          <p:cNvSpPr>
            <a:spLocks noGrp="1"/>
          </p:cNvSpPr>
          <p:nvPr>
            <p:ph type="body" sz="quarter" idx="35" hasCustomPrompt="1"/>
          </p:nvPr>
        </p:nvSpPr>
        <p:spPr bwMode="auto">
          <a:xfrm>
            <a:off x="9716147" y="4123273"/>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77" name="Textplatzhalter 12"/>
          <p:cNvSpPr>
            <a:spLocks noGrp="1"/>
          </p:cNvSpPr>
          <p:nvPr>
            <p:ph type="body" sz="quarter" idx="36" hasCustomPrompt="1"/>
          </p:nvPr>
        </p:nvSpPr>
        <p:spPr bwMode="auto">
          <a:xfrm>
            <a:off x="9100036" y="4546808"/>
            <a:ext cx="2586433"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Phasen-Methode ohne Block">
    <p:spTree>
      <p:nvGrpSpPr>
        <p:cNvPr id="1" name=""/>
        <p:cNvGrpSpPr/>
        <p:nvPr/>
      </p:nvGrpSpPr>
      <p:grpSpPr bwMode="auto">
        <a:xfrm>
          <a:off x="0" y="0"/>
          <a:ext cx="0" cy="0"/>
          <a:chOff x="0" y="0"/>
          <a:chExt cx="0" cy="0"/>
        </a:xfrm>
      </p:grpSpPr>
      <p:sp>
        <p:nvSpPr>
          <p:cNvPr id="25" name="Freeform 16"/>
          <p:cNvSpPr/>
          <p:nvPr userDrawn="1"/>
        </p:nvSpPr>
        <p:spPr bwMode="auto">
          <a:xfrm>
            <a:off x="2565347" y="2758760"/>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7" name="Freeform 31"/>
          <p:cNvSpPr/>
          <p:nvPr userDrawn="1"/>
        </p:nvSpPr>
        <p:spPr bwMode="auto">
          <a:xfrm>
            <a:off x="3774139"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8" name="TextBox 32"/>
          <p:cNvSpPr txBox="1"/>
          <p:nvPr userDrawn="1"/>
        </p:nvSpPr>
        <p:spPr bwMode="auto">
          <a:xfrm>
            <a:off x="3819263"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9" name="Freeform 16"/>
          <p:cNvSpPr/>
          <p:nvPr userDrawn="1"/>
        </p:nvSpPr>
        <p:spPr bwMode="auto">
          <a:xfrm>
            <a:off x="6751123" y="2758760"/>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0" name="TextBox 17"/>
          <p:cNvSpPr txBox="1"/>
          <p:nvPr userDrawn="1"/>
        </p:nvSpPr>
        <p:spPr bwMode="auto">
          <a:xfrm>
            <a:off x="6751123" y="3001168"/>
            <a:ext cx="2853928" cy="2393319"/>
          </a:xfrm>
          <a:prstGeom prst="rect">
            <a:avLst/>
          </a:prstGeom>
        </p:spPr>
        <p:txBody>
          <a:bodyPr lIns="50800" tIns="50800" rIns="50800" bIns="50800" rtlCol="0" anchor="ctr"/>
          <a:lstStyle/>
          <a:p>
            <a:pPr algn="ctr">
              <a:lnSpc>
                <a:spcPts val="1954"/>
              </a:lnSpc>
              <a:defRPr/>
            </a:pPr>
            <a:endParaRPr/>
          </a:p>
        </p:txBody>
      </p:sp>
      <p:sp>
        <p:nvSpPr>
          <p:cNvPr id="31" name="Freeform 31"/>
          <p:cNvSpPr/>
          <p:nvPr userDrawn="1"/>
        </p:nvSpPr>
        <p:spPr bwMode="auto">
          <a:xfrm>
            <a:off x="7937426"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2" name="TextBox 32"/>
          <p:cNvSpPr txBox="1"/>
          <p:nvPr userDrawn="1"/>
        </p:nvSpPr>
        <p:spPr bwMode="auto">
          <a:xfrm>
            <a:off x="7982550"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36" name="Textplatzhalter 9"/>
          <p:cNvSpPr>
            <a:spLocks noGrp="1"/>
          </p:cNvSpPr>
          <p:nvPr>
            <p:ph type="body" sz="quarter" idx="12" hasCustomPrompt="1"/>
          </p:nvPr>
        </p:nvSpPr>
        <p:spPr bwMode="auto">
          <a:xfrm>
            <a:off x="2784702" y="3659574"/>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38" name="Textplatzhalter 12"/>
          <p:cNvSpPr>
            <a:spLocks noGrp="1"/>
          </p:cNvSpPr>
          <p:nvPr>
            <p:ph type="body" sz="quarter" idx="18" hasCustomPrompt="1"/>
          </p:nvPr>
        </p:nvSpPr>
        <p:spPr bwMode="auto">
          <a:xfrm>
            <a:off x="2587836" y="4102637"/>
            <a:ext cx="2853928" cy="1217117"/>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40" name="Textplatzhalter 9"/>
          <p:cNvSpPr>
            <a:spLocks noGrp="1"/>
          </p:cNvSpPr>
          <p:nvPr>
            <p:ph type="body" sz="quarter" idx="23" hasCustomPrompt="1"/>
          </p:nvPr>
        </p:nvSpPr>
        <p:spPr bwMode="auto">
          <a:xfrm>
            <a:off x="6947989" y="3684955"/>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46" name="Textplatzhalter 12"/>
          <p:cNvSpPr>
            <a:spLocks noGrp="1"/>
          </p:cNvSpPr>
          <p:nvPr>
            <p:ph type="body" sz="quarter" idx="25" hasCustomPrompt="1"/>
          </p:nvPr>
        </p:nvSpPr>
        <p:spPr bwMode="auto">
          <a:xfrm>
            <a:off x="6751123" y="4144543"/>
            <a:ext cx="2853928" cy="117392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51"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52" name="TextBox 17"/>
          <p:cNvSpPr txBox="1"/>
          <p:nvPr userDrawn="1"/>
        </p:nvSpPr>
        <p:spPr bwMode="auto">
          <a:xfrm>
            <a:off x="2587836" y="2984195"/>
            <a:ext cx="2853928" cy="2393319"/>
          </a:xfrm>
          <a:prstGeom prst="rect">
            <a:avLst/>
          </a:prstGeom>
        </p:spPr>
        <p:txBody>
          <a:bodyPr lIns="50800" tIns="50800" rIns="50800" bIns="50800" rtlCol="0" anchor="ctr"/>
          <a:lstStyle/>
          <a:p>
            <a:pPr algn="ctr">
              <a:lnSpc>
                <a:spcPts val="1954"/>
              </a:lnSpc>
              <a:defRPr/>
            </a:pPr>
            <a:endParaRPr/>
          </a:p>
        </p:txBody>
      </p:sp>
      <p:sp>
        <p:nvSpPr>
          <p:cNvPr id="53"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54"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ohne Block">
    <p:spTree>
      <p:nvGrpSpPr>
        <p:cNvPr id="1" name=""/>
        <p:cNvGrpSpPr/>
        <p:nvPr/>
      </p:nvGrpSpPr>
      <p:grpSpPr bwMode="auto">
        <a:xfrm>
          <a:off x="0" y="0"/>
          <a:ext cx="0" cy="0"/>
          <a:chOff x="0" y="0"/>
          <a:chExt cx="0" cy="0"/>
        </a:xfrm>
      </p:grpSpPr>
      <p:sp>
        <p:nvSpPr>
          <p:cNvPr id="11" name="Freeform 16"/>
          <p:cNvSpPr/>
          <p:nvPr userDrawn="1"/>
        </p:nvSpPr>
        <p:spPr bwMode="auto">
          <a:xfrm>
            <a:off x="8843567" y="2729642"/>
            <a:ext cx="2853928"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494503" y="2729642"/>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0" name="Freeform 31"/>
          <p:cNvSpPr/>
          <p:nvPr userDrawn="1"/>
        </p:nvSpPr>
        <p:spPr bwMode="auto">
          <a:xfrm>
            <a:off x="1703295"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1" name="TextBox 32"/>
          <p:cNvSpPr txBox="1"/>
          <p:nvPr userDrawn="1"/>
        </p:nvSpPr>
        <p:spPr bwMode="auto">
          <a:xfrm>
            <a:off x="1748419"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80279" y="2729642"/>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3" name="TextBox 17"/>
          <p:cNvSpPr txBox="1"/>
          <p:nvPr userDrawn="1"/>
        </p:nvSpPr>
        <p:spPr bwMode="auto">
          <a:xfrm>
            <a:off x="4680279" y="2972051"/>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66582"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5" name="TextBox 32"/>
          <p:cNvSpPr txBox="1"/>
          <p:nvPr userDrawn="1"/>
        </p:nvSpPr>
        <p:spPr bwMode="auto">
          <a:xfrm>
            <a:off x="5911706"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3" name="Freeform 31"/>
          <p:cNvSpPr/>
          <p:nvPr userDrawn="1"/>
        </p:nvSpPr>
        <p:spPr bwMode="auto">
          <a:xfrm>
            <a:off x="10013659"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4" name="TextBox 32"/>
          <p:cNvSpPr txBox="1"/>
          <p:nvPr userDrawn="1"/>
        </p:nvSpPr>
        <p:spPr bwMode="auto">
          <a:xfrm>
            <a:off x="10058783"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 name="Textplatzhalter 9"/>
          <p:cNvSpPr>
            <a:spLocks noGrp="1"/>
          </p:cNvSpPr>
          <p:nvPr>
            <p:ph type="body" sz="quarter" idx="12" hasCustomPrompt="1"/>
          </p:nvPr>
        </p:nvSpPr>
        <p:spPr bwMode="auto">
          <a:xfrm>
            <a:off x="713858" y="3617205"/>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7" name="Textplatzhalter 12"/>
          <p:cNvSpPr>
            <a:spLocks noGrp="1"/>
          </p:cNvSpPr>
          <p:nvPr>
            <p:ph type="body" sz="quarter" idx="18" hasCustomPrompt="1"/>
          </p:nvPr>
        </p:nvSpPr>
        <p:spPr bwMode="auto">
          <a:xfrm>
            <a:off x="516992" y="4073520"/>
            <a:ext cx="2853928" cy="1217117"/>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27" name="Textplatzhalter 9"/>
          <p:cNvSpPr>
            <a:spLocks noGrp="1"/>
          </p:cNvSpPr>
          <p:nvPr>
            <p:ph type="body" sz="quarter" idx="23" hasCustomPrompt="1"/>
          </p:nvPr>
        </p:nvSpPr>
        <p:spPr bwMode="auto">
          <a:xfrm>
            <a:off x="4877145" y="3656961"/>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29" name="Textplatzhalter 12"/>
          <p:cNvSpPr>
            <a:spLocks noGrp="1"/>
          </p:cNvSpPr>
          <p:nvPr>
            <p:ph type="body" sz="quarter" idx="25" hasCustomPrompt="1"/>
          </p:nvPr>
        </p:nvSpPr>
        <p:spPr bwMode="auto">
          <a:xfrm>
            <a:off x="4680279" y="4115426"/>
            <a:ext cx="2853928" cy="117392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37" name="Textplatzhalter 9"/>
          <p:cNvSpPr>
            <a:spLocks noGrp="1"/>
          </p:cNvSpPr>
          <p:nvPr>
            <p:ph type="body" sz="quarter" idx="27" hasCustomPrompt="1"/>
          </p:nvPr>
        </p:nvSpPr>
        <p:spPr bwMode="auto">
          <a:xfrm>
            <a:off x="9024222" y="3643709"/>
            <a:ext cx="2460196"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39" name="Textplatzhalter 12"/>
          <p:cNvSpPr>
            <a:spLocks noGrp="1"/>
          </p:cNvSpPr>
          <p:nvPr>
            <p:ph type="body" sz="quarter" idx="29" hasCustomPrompt="1"/>
          </p:nvPr>
        </p:nvSpPr>
        <p:spPr bwMode="auto">
          <a:xfrm>
            <a:off x="8827356" y="4104246"/>
            <a:ext cx="2853928" cy="1187202"/>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10"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3" name="TextBox 17"/>
          <p:cNvSpPr txBox="1"/>
          <p:nvPr userDrawn="1"/>
        </p:nvSpPr>
        <p:spPr bwMode="auto">
          <a:xfrm>
            <a:off x="516992" y="2955078"/>
            <a:ext cx="2853928" cy="2393319"/>
          </a:xfrm>
          <a:prstGeom prst="rect">
            <a:avLst/>
          </a:prstGeom>
        </p:spPr>
        <p:txBody>
          <a:bodyPr lIns="50800" tIns="50800" rIns="50800" bIns="50800" rtlCol="0" anchor="ctr"/>
          <a:lstStyle/>
          <a:p>
            <a:pPr algn="ctr">
              <a:lnSpc>
                <a:spcPts val="1954"/>
              </a:lnSpc>
              <a:defRPr/>
            </a:pPr>
            <a:endParaRPr/>
          </a:p>
        </p:txBody>
      </p:sp>
      <p:sp>
        <p:nvSpPr>
          <p:cNvPr id="18"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19"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Phasen-Methode ohne Block">
    <p:spTree>
      <p:nvGrpSpPr>
        <p:cNvPr id="1" name=""/>
        <p:cNvGrpSpPr/>
        <p:nvPr/>
      </p:nvGrpSpPr>
      <p:grpSpPr bwMode="auto">
        <a:xfrm>
          <a:off x="0" y="0"/>
          <a:ext cx="0" cy="0"/>
          <a:chOff x="0" y="0"/>
          <a:chExt cx="0" cy="0"/>
        </a:xfrm>
      </p:grpSpPr>
      <p:sp>
        <p:nvSpPr>
          <p:cNvPr id="11" name="Freeform 16"/>
          <p:cNvSpPr/>
          <p:nvPr userDrawn="1"/>
        </p:nvSpPr>
        <p:spPr bwMode="auto">
          <a:xfrm>
            <a:off x="6253630" y="272964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505747" y="2729642"/>
            <a:ext cx="2586434"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7" name="Freeform 31"/>
          <p:cNvSpPr/>
          <p:nvPr userDrawn="1"/>
        </p:nvSpPr>
        <p:spPr bwMode="auto">
          <a:xfrm>
            <a:off x="1580860"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8" name="TextBox 32"/>
          <p:cNvSpPr txBox="1"/>
          <p:nvPr userDrawn="1"/>
        </p:nvSpPr>
        <p:spPr bwMode="auto">
          <a:xfrm>
            <a:off x="1621755"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2" name="Freeform 16"/>
          <p:cNvSpPr/>
          <p:nvPr userDrawn="1"/>
        </p:nvSpPr>
        <p:spPr bwMode="auto">
          <a:xfrm>
            <a:off x="3362473" y="2729642"/>
            <a:ext cx="2586433"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6" name="TextBox 17"/>
          <p:cNvSpPr txBox="1"/>
          <p:nvPr userDrawn="1"/>
        </p:nvSpPr>
        <p:spPr bwMode="auto">
          <a:xfrm>
            <a:off x="3362473" y="2972051"/>
            <a:ext cx="2586433" cy="2393319"/>
          </a:xfrm>
          <a:prstGeom prst="rect">
            <a:avLst/>
          </a:prstGeom>
        </p:spPr>
        <p:txBody>
          <a:bodyPr lIns="50800" tIns="50800" rIns="50800" bIns="50800" rtlCol="0" anchor="ctr"/>
          <a:lstStyle/>
          <a:p>
            <a:pPr algn="ctr">
              <a:lnSpc>
                <a:spcPts val="1954"/>
              </a:lnSpc>
              <a:defRPr/>
            </a:pPr>
            <a:endParaRPr/>
          </a:p>
        </p:txBody>
      </p:sp>
      <p:sp>
        <p:nvSpPr>
          <p:cNvPr id="47" name="Freeform 31"/>
          <p:cNvSpPr/>
          <p:nvPr userDrawn="1"/>
        </p:nvSpPr>
        <p:spPr bwMode="auto">
          <a:xfrm>
            <a:off x="4437585"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8" name="TextBox 32"/>
          <p:cNvSpPr txBox="1"/>
          <p:nvPr userDrawn="1"/>
        </p:nvSpPr>
        <p:spPr bwMode="auto">
          <a:xfrm>
            <a:off x="4478480"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49" name="Freeform 31"/>
          <p:cNvSpPr/>
          <p:nvPr userDrawn="1"/>
        </p:nvSpPr>
        <p:spPr bwMode="auto">
          <a:xfrm>
            <a:off x="7328742"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0" name="TextBox 32"/>
          <p:cNvSpPr txBox="1"/>
          <p:nvPr userDrawn="1"/>
        </p:nvSpPr>
        <p:spPr bwMode="auto">
          <a:xfrm>
            <a:off x="7369637"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6" name="Textplatzhalter 9"/>
          <p:cNvSpPr>
            <a:spLocks noGrp="1"/>
          </p:cNvSpPr>
          <p:nvPr>
            <p:ph type="body" sz="quarter" idx="12" hasCustomPrompt="1"/>
          </p:nvPr>
        </p:nvSpPr>
        <p:spPr bwMode="auto">
          <a:xfrm>
            <a:off x="684162" y="3670213"/>
            <a:ext cx="2229605"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58" name="Textplatzhalter 12"/>
          <p:cNvSpPr>
            <a:spLocks noGrp="1"/>
          </p:cNvSpPr>
          <p:nvPr>
            <p:ph type="body" sz="quarter" idx="18" hasCustomPrompt="1"/>
          </p:nvPr>
        </p:nvSpPr>
        <p:spPr bwMode="auto">
          <a:xfrm>
            <a:off x="505748" y="4108221"/>
            <a:ext cx="2586433" cy="1182416"/>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0" name="Textplatzhalter 9"/>
          <p:cNvSpPr>
            <a:spLocks noGrp="1"/>
          </p:cNvSpPr>
          <p:nvPr>
            <p:ph type="body" sz="quarter" idx="23" hasCustomPrompt="1"/>
          </p:nvPr>
        </p:nvSpPr>
        <p:spPr bwMode="auto">
          <a:xfrm>
            <a:off x="3540887" y="3695594"/>
            <a:ext cx="2229605"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62" name="Textplatzhalter 12"/>
          <p:cNvSpPr>
            <a:spLocks noGrp="1"/>
          </p:cNvSpPr>
          <p:nvPr>
            <p:ph type="body" sz="quarter" idx="25" hasCustomPrompt="1"/>
          </p:nvPr>
        </p:nvSpPr>
        <p:spPr bwMode="auto">
          <a:xfrm>
            <a:off x="3362473" y="4148896"/>
            <a:ext cx="2586433" cy="114045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4" name="Textplatzhalter 9"/>
          <p:cNvSpPr>
            <a:spLocks noGrp="1"/>
          </p:cNvSpPr>
          <p:nvPr>
            <p:ph type="body" sz="quarter" idx="27" hasCustomPrompt="1"/>
          </p:nvPr>
        </p:nvSpPr>
        <p:spPr bwMode="auto">
          <a:xfrm>
            <a:off x="6432044" y="3686864"/>
            <a:ext cx="2229605"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66" name="Textplatzhalter 12"/>
          <p:cNvSpPr>
            <a:spLocks noGrp="1"/>
          </p:cNvSpPr>
          <p:nvPr>
            <p:ph type="body" sz="quarter" idx="29" hasCustomPrompt="1"/>
          </p:nvPr>
        </p:nvSpPr>
        <p:spPr bwMode="auto">
          <a:xfrm>
            <a:off x="6253630" y="4138094"/>
            <a:ext cx="2586433" cy="1153354"/>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7"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68" name="TextBox 17"/>
          <p:cNvSpPr txBox="1"/>
          <p:nvPr userDrawn="1"/>
        </p:nvSpPr>
        <p:spPr bwMode="auto">
          <a:xfrm>
            <a:off x="505748" y="2955078"/>
            <a:ext cx="2586433" cy="2393319"/>
          </a:xfrm>
          <a:prstGeom prst="rect">
            <a:avLst/>
          </a:prstGeom>
        </p:spPr>
        <p:txBody>
          <a:bodyPr lIns="50800" tIns="50800" rIns="50800" bIns="50800" rtlCol="0" anchor="ctr"/>
          <a:lstStyle/>
          <a:p>
            <a:pPr algn="ctr">
              <a:lnSpc>
                <a:spcPts val="1954"/>
              </a:lnSpc>
              <a:defRPr/>
            </a:pPr>
            <a:endParaRPr/>
          </a:p>
        </p:txBody>
      </p:sp>
      <p:sp>
        <p:nvSpPr>
          <p:cNvPr id="69"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70"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71" name="Freeform 16"/>
          <p:cNvSpPr/>
          <p:nvPr userDrawn="1"/>
        </p:nvSpPr>
        <p:spPr bwMode="auto">
          <a:xfrm>
            <a:off x="9100036" y="2731265"/>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2" name="Freeform 31"/>
          <p:cNvSpPr/>
          <p:nvPr userDrawn="1"/>
        </p:nvSpPr>
        <p:spPr bwMode="auto">
          <a:xfrm>
            <a:off x="10175147" y="2516041"/>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3" name="TextBox 32"/>
          <p:cNvSpPr txBox="1"/>
          <p:nvPr userDrawn="1"/>
        </p:nvSpPr>
        <p:spPr bwMode="auto">
          <a:xfrm>
            <a:off x="10216042" y="254293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4</a:t>
            </a:r>
            <a:endParaRPr/>
          </a:p>
        </p:txBody>
      </p:sp>
      <p:sp>
        <p:nvSpPr>
          <p:cNvPr id="75" name="Textplatzhalter 9"/>
          <p:cNvSpPr>
            <a:spLocks noGrp="1"/>
          </p:cNvSpPr>
          <p:nvPr>
            <p:ph type="body" sz="quarter" idx="34" hasCustomPrompt="1"/>
          </p:nvPr>
        </p:nvSpPr>
        <p:spPr bwMode="auto">
          <a:xfrm>
            <a:off x="9278450" y="3675234"/>
            <a:ext cx="2229605" cy="419832"/>
          </a:xfrm>
          <a:prstGeom prst="rect">
            <a:avLst/>
          </a:prstGeom>
        </p:spPr>
        <p:txBody>
          <a:bodyPr anchor="ctr"/>
          <a:lstStyle>
            <a:lvl1pPr marL="0" indent="0" algn="ctr">
              <a:buNone/>
              <a:defRPr sz="1800" b="1">
                <a:solidFill>
                  <a:srgbClr val="D33F01"/>
                </a:solidFill>
                <a:latin typeface="Atkinson Hyperlegible"/>
              </a:defRPr>
            </a:lvl1pPr>
          </a:lstStyle>
          <a:p>
            <a:pPr lvl="0">
              <a:defRPr/>
            </a:pPr>
            <a:r>
              <a:rPr lang="de-DE"/>
              <a:t>PHASE 4</a:t>
            </a:r>
            <a:endParaRPr/>
          </a:p>
        </p:txBody>
      </p:sp>
      <p:sp>
        <p:nvSpPr>
          <p:cNvPr id="77" name="Textplatzhalter 12"/>
          <p:cNvSpPr>
            <a:spLocks noGrp="1"/>
          </p:cNvSpPr>
          <p:nvPr>
            <p:ph type="body" sz="quarter" idx="36" hasCustomPrompt="1"/>
          </p:nvPr>
        </p:nvSpPr>
        <p:spPr bwMode="auto">
          <a:xfrm>
            <a:off x="9100036" y="4139716"/>
            <a:ext cx="2586433" cy="1153354"/>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ohne Zeit">
    <p:spTree>
      <p:nvGrpSpPr>
        <p:cNvPr id="1" name=""/>
        <p:cNvGrpSpPr/>
        <p:nvPr/>
      </p:nvGrpSpPr>
      <p:grpSpPr bwMode="auto">
        <a:xfrm>
          <a:off x="0" y="0"/>
          <a:ext cx="0" cy="0"/>
          <a:chOff x="0" y="0"/>
          <a:chExt cx="0" cy="0"/>
        </a:xfrm>
      </p:grpSpPr>
      <p:sp>
        <p:nvSpPr>
          <p:cNvPr id="8" name="Titel 7"/>
          <p:cNvSpPr>
            <a:spLocks noGrp="1"/>
          </p:cNvSpPr>
          <p:nvPr>
            <p:ph type="title" hasCustomPrompt="1"/>
          </p:nvPr>
        </p:nvSpPr>
        <p:spPr bwMode="auto">
          <a:xfrm>
            <a:off x="494504" y="247205"/>
            <a:ext cx="8888487" cy="1325563"/>
          </a:xfrm>
          <a:prstGeom prst="rect">
            <a:avLst/>
          </a:prstGeom>
        </p:spPr>
        <p:txBody>
          <a:bodyPr/>
          <a:lstStyle/>
          <a:p>
            <a:pPr>
              <a:defRPr/>
            </a:pPr>
            <a:r>
              <a:rPr lang="de-DE"/>
              <a:t>Name 3-Phasen-Methode</a:t>
            </a:r>
            <a:endParaRPr/>
          </a:p>
        </p:txBody>
      </p:sp>
      <p:sp>
        <p:nvSpPr>
          <p:cNvPr id="14" name="Freeform 16"/>
          <p:cNvSpPr/>
          <p:nvPr userDrawn="1"/>
        </p:nvSpPr>
        <p:spPr bwMode="auto">
          <a:xfrm>
            <a:off x="539481" y="3000397"/>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2196F3"/>
            </a:solidFill>
            <a:prstDash val="solid"/>
            <a:miter/>
          </a:ln>
        </p:spPr>
        <p:txBody>
          <a:bodyPr/>
          <a:lstStyle/>
          <a:p>
            <a:pPr>
              <a:defRPr/>
            </a:pPr>
            <a:endParaRPr lang="de-DE"/>
          </a:p>
        </p:txBody>
      </p:sp>
      <p:sp>
        <p:nvSpPr>
          <p:cNvPr id="15" name="TextBox 17"/>
          <p:cNvSpPr txBox="1"/>
          <p:nvPr userDrawn="1"/>
        </p:nvSpPr>
        <p:spPr bwMode="auto">
          <a:xfrm>
            <a:off x="539481" y="2955078"/>
            <a:ext cx="2853928" cy="2393319"/>
          </a:xfrm>
          <a:prstGeom prst="rect">
            <a:avLst/>
          </a:prstGeom>
        </p:spPr>
        <p:txBody>
          <a:bodyPr lIns="50800" tIns="50800" rIns="50800" bIns="50800" rtlCol="0" anchor="ctr"/>
          <a:lstStyle/>
          <a:p>
            <a:pPr algn="ctr">
              <a:lnSpc>
                <a:spcPts val="1954"/>
              </a:lnSpc>
              <a:defRPr/>
            </a:pPr>
            <a:endParaRPr/>
          </a:p>
        </p:txBody>
      </p:sp>
      <p:sp>
        <p:nvSpPr>
          <p:cNvPr id="20" name="Freeform 31"/>
          <p:cNvSpPr/>
          <p:nvPr userDrawn="1"/>
        </p:nvSpPr>
        <p:spPr bwMode="auto">
          <a:xfrm>
            <a:off x="1725784" y="2788373"/>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2196F3"/>
            </a:solidFill>
            <a:prstDash val="solid"/>
            <a:miter/>
          </a:ln>
        </p:spPr>
        <p:txBody>
          <a:bodyPr/>
          <a:lstStyle/>
          <a:p>
            <a:pPr>
              <a:defRPr/>
            </a:pPr>
            <a:endParaRPr lang="de-DE"/>
          </a:p>
        </p:txBody>
      </p:sp>
      <p:sp>
        <p:nvSpPr>
          <p:cNvPr id="21" name="TextBox 32"/>
          <p:cNvSpPr txBox="1"/>
          <p:nvPr userDrawn="1"/>
        </p:nvSpPr>
        <p:spPr bwMode="auto">
          <a:xfrm>
            <a:off x="1770908" y="2803864"/>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59713" y="3021485"/>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81C784"/>
            </a:solidFill>
            <a:prstDash val="solid"/>
            <a:miter/>
          </a:ln>
        </p:spPr>
        <p:txBody>
          <a:bodyPr/>
          <a:lstStyle/>
          <a:p>
            <a:pPr>
              <a:defRPr/>
            </a:pPr>
            <a:endParaRPr lang="de-DE"/>
          </a:p>
        </p:txBody>
      </p:sp>
      <p:sp>
        <p:nvSpPr>
          <p:cNvPr id="43" name="TextBox 17"/>
          <p:cNvSpPr txBox="1"/>
          <p:nvPr userDrawn="1"/>
        </p:nvSpPr>
        <p:spPr bwMode="auto">
          <a:xfrm>
            <a:off x="4659713" y="2976166"/>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46016" y="2809461"/>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81C784"/>
            </a:solidFill>
            <a:prstDash val="solid"/>
            <a:miter/>
          </a:ln>
        </p:spPr>
        <p:txBody>
          <a:bodyPr/>
          <a:lstStyle/>
          <a:p>
            <a:pPr>
              <a:defRPr/>
            </a:pPr>
            <a:endParaRPr lang="de-DE"/>
          </a:p>
        </p:txBody>
      </p:sp>
      <p:sp>
        <p:nvSpPr>
          <p:cNvPr id="45" name="TextBox 32"/>
          <p:cNvSpPr txBox="1"/>
          <p:nvPr userDrawn="1"/>
        </p:nvSpPr>
        <p:spPr bwMode="auto">
          <a:xfrm>
            <a:off x="5891140" y="2824952"/>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1" name="Freeform 16"/>
          <p:cNvSpPr/>
          <p:nvPr userDrawn="1"/>
        </p:nvSpPr>
        <p:spPr bwMode="auto">
          <a:xfrm>
            <a:off x="8798995" y="2963494"/>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9D27B0"/>
            </a:solidFill>
            <a:prstDash val="solid"/>
            <a:miter/>
          </a:ln>
        </p:spPr>
        <p:txBody>
          <a:bodyPr/>
          <a:lstStyle/>
          <a:p>
            <a:pPr>
              <a:defRPr/>
            </a:pPr>
            <a:endParaRPr lang="de-DE"/>
          </a:p>
        </p:txBody>
      </p:sp>
      <p:sp>
        <p:nvSpPr>
          <p:cNvPr id="52" name="TextBox 17"/>
          <p:cNvSpPr txBox="1"/>
          <p:nvPr userDrawn="1"/>
        </p:nvSpPr>
        <p:spPr bwMode="auto">
          <a:xfrm>
            <a:off x="8798995" y="2918175"/>
            <a:ext cx="2853928" cy="2393319"/>
          </a:xfrm>
          <a:prstGeom prst="rect">
            <a:avLst/>
          </a:prstGeom>
        </p:spPr>
        <p:txBody>
          <a:bodyPr lIns="50800" tIns="50800" rIns="50800" bIns="50800" rtlCol="0" anchor="ctr"/>
          <a:lstStyle/>
          <a:p>
            <a:pPr algn="ctr">
              <a:lnSpc>
                <a:spcPts val="1954"/>
              </a:lnSpc>
              <a:defRPr/>
            </a:pPr>
            <a:endParaRPr/>
          </a:p>
        </p:txBody>
      </p:sp>
      <p:sp>
        <p:nvSpPr>
          <p:cNvPr id="53" name="Freeform 31"/>
          <p:cNvSpPr/>
          <p:nvPr userDrawn="1"/>
        </p:nvSpPr>
        <p:spPr bwMode="auto">
          <a:xfrm>
            <a:off x="9985298" y="2751470"/>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9D27B0"/>
            </a:solidFill>
            <a:prstDash val="solid"/>
            <a:miter/>
          </a:ln>
        </p:spPr>
        <p:txBody>
          <a:bodyPr/>
          <a:lstStyle/>
          <a:p>
            <a:pPr>
              <a:defRPr/>
            </a:pPr>
            <a:endParaRPr lang="de-DE"/>
          </a:p>
        </p:txBody>
      </p:sp>
      <p:sp>
        <p:nvSpPr>
          <p:cNvPr id="54" name="TextBox 32"/>
          <p:cNvSpPr txBox="1"/>
          <p:nvPr userDrawn="1"/>
        </p:nvSpPr>
        <p:spPr bwMode="auto">
          <a:xfrm>
            <a:off x="10030422" y="2766961"/>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 name="Textplatzhalter 9"/>
          <p:cNvSpPr>
            <a:spLocks noGrp="1"/>
          </p:cNvSpPr>
          <p:nvPr>
            <p:ph type="body" sz="quarter" idx="12" hasCustomPrompt="1"/>
          </p:nvPr>
        </p:nvSpPr>
        <p:spPr bwMode="auto">
          <a:xfrm>
            <a:off x="765490" y="3737448"/>
            <a:ext cx="2460196" cy="419832"/>
          </a:xfrm>
          <a:prstGeom prst="rect">
            <a:avLst/>
          </a:prstGeom>
        </p:spPr>
        <p:txBody>
          <a:bodyPr anchor="ctr"/>
          <a:lstStyle>
            <a:lvl1pPr marL="0" indent="0" algn="ctr">
              <a:buNone/>
              <a:defRPr sz="1800" b="1">
                <a:solidFill>
                  <a:srgbClr val="00AADA"/>
                </a:solidFill>
                <a:latin typeface="Atkinson Hyperlegible"/>
              </a:defRPr>
            </a:lvl1pPr>
          </a:lstStyle>
          <a:p>
            <a:pPr lvl="0">
              <a:defRPr/>
            </a:pPr>
            <a:r>
              <a:rPr lang="de-DE"/>
              <a:t>PHASE 1</a:t>
            </a:r>
            <a:endParaRPr/>
          </a:p>
        </p:txBody>
      </p:sp>
      <p:sp>
        <p:nvSpPr>
          <p:cNvPr id="7" name="Textplatzhalter 12"/>
          <p:cNvSpPr>
            <a:spLocks noGrp="1"/>
          </p:cNvSpPr>
          <p:nvPr>
            <p:ph type="body" sz="quarter" idx="18" hasCustomPrompt="1"/>
          </p:nvPr>
        </p:nvSpPr>
        <p:spPr bwMode="auto">
          <a:xfrm>
            <a:off x="540700" y="4186776"/>
            <a:ext cx="2853928" cy="116292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9" name="Textplatzhalter 12"/>
          <p:cNvSpPr>
            <a:spLocks noGrp="1"/>
          </p:cNvSpPr>
          <p:nvPr>
            <p:ph type="body" sz="quarter" idx="21" hasCustomPrompt="1"/>
          </p:nvPr>
        </p:nvSpPr>
        <p:spPr bwMode="auto">
          <a:xfrm>
            <a:off x="1337699" y="3325971"/>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27" name="Textplatzhalter 9"/>
          <p:cNvSpPr>
            <a:spLocks noGrp="1"/>
          </p:cNvSpPr>
          <p:nvPr>
            <p:ph type="body" sz="quarter" idx="23" hasCustomPrompt="1"/>
          </p:nvPr>
        </p:nvSpPr>
        <p:spPr bwMode="auto">
          <a:xfrm>
            <a:off x="4884503" y="3766944"/>
            <a:ext cx="2460196" cy="419832"/>
          </a:xfrm>
          <a:prstGeom prst="rect">
            <a:avLst/>
          </a:prstGeom>
        </p:spPr>
        <p:txBody>
          <a:bodyPr anchor="ctr"/>
          <a:lstStyle>
            <a:lvl1pPr marL="0" indent="0" algn="ctr">
              <a:buNone/>
              <a:defRPr sz="1800" b="1">
                <a:solidFill>
                  <a:srgbClr val="81C784"/>
                </a:solidFill>
                <a:latin typeface="Atkinson Hyperlegible"/>
              </a:defRPr>
            </a:lvl1pPr>
          </a:lstStyle>
          <a:p>
            <a:pPr lvl="0">
              <a:defRPr/>
            </a:pPr>
            <a:r>
              <a:rPr lang="de-DE"/>
              <a:t>PHASE 2</a:t>
            </a:r>
            <a:endParaRPr/>
          </a:p>
        </p:txBody>
      </p:sp>
      <p:sp>
        <p:nvSpPr>
          <p:cNvPr id="29" name="Textplatzhalter 12"/>
          <p:cNvSpPr>
            <a:spLocks noGrp="1"/>
          </p:cNvSpPr>
          <p:nvPr>
            <p:ph type="body" sz="quarter" idx="25" hasCustomPrompt="1"/>
          </p:nvPr>
        </p:nvSpPr>
        <p:spPr bwMode="auto">
          <a:xfrm>
            <a:off x="4659713" y="4216272"/>
            <a:ext cx="2853928" cy="116292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30" name="Textplatzhalter 12"/>
          <p:cNvSpPr>
            <a:spLocks noGrp="1"/>
          </p:cNvSpPr>
          <p:nvPr>
            <p:ph type="body" sz="quarter" idx="26" hasCustomPrompt="1"/>
          </p:nvPr>
        </p:nvSpPr>
        <p:spPr bwMode="auto">
          <a:xfrm>
            <a:off x="5456712" y="3355466"/>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37" name="Textplatzhalter 9"/>
          <p:cNvSpPr>
            <a:spLocks noGrp="1"/>
          </p:cNvSpPr>
          <p:nvPr>
            <p:ph type="body" sz="quarter" idx="27" hasCustomPrompt="1"/>
          </p:nvPr>
        </p:nvSpPr>
        <p:spPr bwMode="auto">
          <a:xfrm>
            <a:off x="9003516" y="3714343"/>
            <a:ext cx="2460196" cy="419832"/>
          </a:xfrm>
          <a:prstGeom prst="rect">
            <a:avLst/>
          </a:prstGeom>
        </p:spPr>
        <p:txBody>
          <a:bodyPr anchor="ctr"/>
          <a:lstStyle>
            <a:lvl1pPr marL="0" indent="0" algn="ctr">
              <a:buNone/>
              <a:defRPr sz="1800" b="1">
                <a:solidFill>
                  <a:srgbClr val="9D27B0"/>
                </a:solidFill>
                <a:latin typeface="Atkinson Hyperlegible"/>
              </a:defRPr>
            </a:lvl1pPr>
          </a:lstStyle>
          <a:p>
            <a:pPr lvl="0">
              <a:defRPr/>
            </a:pPr>
            <a:r>
              <a:rPr lang="de-DE"/>
              <a:t>PHASE 3</a:t>
            </a:r>
            <a:endParaRPr/>
          </a:p>
        </p:txBody>
      </p:sp>
      <p:sp>
        <p:nvSpPr>
          <p:cNvPr id="39" name="Textplatzhalter 12"/>
          <p:cNvSpPr>
            <a:spLocks noGrp="1"/>
          </p:cNvSpPr>
          <p:nvPr>
            <p:ph type="body" sz="quarter" idx="29" hasCustomPrompt="1"/>
          </p:nvPr>
        </p:nvSpPr>
        <p:spPr bwMode="auto">
          <a:xfrm>
            <a:off x="8778726" y="4157280"/>
            <a:ext cx="2853928" cy="11693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40" name="Textplatzhalter 12"/>
          <p:cNvSpPr>
            <a:spLocks noGrp="1"/>
          </p:cNvSpPr>
          <p:nvPr>
            <p:ph type="body" sz="quarter" idx="30" hasCustomPrompt="1"/>
          </p:nvPr>
        </p:nvSpPr>
        <p:spPr bwMode="auto">
          <a:xfrm>
            <a:off x="9575725" y="3302866"/>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10"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4" name="Textplatzhalter 9"/>
          <p:cNvSpPr>
            <a:spLocks noGrp="1"/>
          </p:cNvSpPr>
          <p:nvPr>
            <p:ph type="body" sz="quarter" idx="10" hasCustomPrompt="1"/>
          </p:nvPr>
        </p:nvSpPr>
        <p:spPr bwMode="auto">
          <a:xfrm>
            <a:off x="655879" y="1767319"/>
            <a:ext cx="10880241" cy="665841"/>
          </a:xfrm>
          <a:prstGeom prst="rect">
            <a:avLst/>
          </a:prstGeom>
        </p:spPr>
        <p:txBody>
          <a:bodyPr anchor="ctr"/>
          <a:lstStyle>
            <a:lvl1pPr marL="0" marR="0" indent="0" algn="ctr" defTabSz="914400">
              <a:lnSpc>
                <a:spcPct val="100000"/>
              </a:lnSpc>
              <a:spcBef>
                <a:spcPts val="1000"/>
              </a:spcBef>
              <a:spcAft>
                <a:spcPts val="0"/>
              </a:spcAft>
              <a:buClrTx/>
              <a:buSzTx/>
              <a:buFont typeface="Arial"/>
              <a:buNone/>
              <a:defRPr sz="1800">
                <a:solidFill>
                  <a:schemeClr val="bg1"/>
                </a:solidFill>
                <a:latin typeface="Atkinson Hyperlegible"/>
              </a:defRPr>
            </a:lvl1pPr>
          </a:lstStyle>
          <a:p>
            <a:pPr marL="0" marR="0" lvl="0" indent="0" algn="ctr" defTabSz="914400">
              <a:lnSpc>
                <a:spcPct val="100000"/>
              </a:lnSpc>
              <a:spcBef>
                <a:spcPts val="1000"/>
              </a:spcBef>
              <a:spcAft>
                <a:spcPts val="0"/>
              </a:spcAft>
              <a:buClrTx/>
              <a:buSzTx/>
              <a:buFont typeface="Arial"/>
              <a:buNone/>
              <a:defRPr/>
            </a:pPr>
            <a:r>
              <a:rPr lang="de-DE"/>
              <a:t>Kernfrage, Impulsfrage, Hypothese, u. ä. mit maximal zwei Zeilen hier einfügen; bitte Gänsefüßchen setzen; Kernfrage, Impulsfrage, Hypothese, u. ä. mit maximal zwei Zeilen hier einfügen; </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Plain">
    <p:spTree>
      <p:nvGrpSpPr>
        <p:cNvPr id="1" name=""/>
        <p:cNvGrpSpPr/>
        <p:nvPr/>
      </p:nvGrpSpPr>
      <p:grpSpPr bwMode="auto">
        <a:xfrm>
          <a:off x="0" y="0"/>
          <a:ext cx="0" cy="0"/>
          <a:chOff x="0" y="0"/>
          <a:chExt cx="0" cy="0"/>
        </a:xfrm>
      </p:grpSpPr>
      <p:sp>
        <p:nvSpPr>
          <p:cNvPr id="23"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25"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26"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EFEF"/>
        </a:solidFill>
        <a:effectLst/>
      </p:bgPr>
    </p:bg>
    <p:spTree>
      <p:nvGrpSpPr>
        <p:cNvPr id="1" name=""/>
        <p:cNvGrpSpPr/>
        <p:nvPr/>
      </p:nvGrpSpPr>
      <p:grpSpPr bwMode="auto">
        <a:xfrm>
          <a:off x="0" y="0"/>
          <a:ext cx="0" cy="0"/>
          <a:chOff x="0" y="0"/>
          <a:chExt cx="0" cy="0"/>
        </a:xfrm>
      </p:grpSpPr>
      <p:sp>
        <p:nvSpPr>
          <p:cNvPr id="7" name="Abgerundetes Rechteck 6"/>
          <p:cNvSpPr/>
          <p:nvPr userDrawn="1"/>
        </p:nvSpPr>
        <p:spPr bwMode="auto">
          <a:xfrm>
            <a:off x="251790" y="2430170"/>
            <a:ext cx="11688417" cy="3825221"/>
          </a:xfrm>
          <a:prstGeom prst="roundRect">
            <a:avLst>
              <a:gd name="adj" fmla="val 2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8" name="Freeform 14"/>
          <p:cNvSpPr/>
          <p:nvPr userDrawn="1"/>
        </p:nvSpPr>
        <p:spPr bwMode="auto">
          <a:xfrm>
            <a:off x="251791" y="6324447"/>
            <a:ext cx="485426" cy="485426"/>
          </a:xfrm>
          <a:custGeom>
            <a:avLst/>
            <a:gdLst/>
            <a:ahLst/>
            <a:cxnLst/>
            <a:rect l="l" t="t" r="r" b="b"/>
            <a:pathLst>
              <a:path w="485426" h="485426" extrusionOk="0">
                <a:moveTo>
                  <a:pt x="0" y="0"/>
                </a:moveTo>
                <a:lnTo>
                  <a:pt x="485427" y="0"/>
                </a:lnTo>
                <a:lnTo>
                  <a:pt x="485427" y="485427"/>
                </a:lnTo>
                <a:lnTo>
                  <a:pt x="0" y="485427"/>
                </a:lnTo>
                <a:lnTo>
                  <a:pt x="0" y="0"/>
                </a:lnTo>
                <a:close/>
              </a:path>
            </a:pathLst>
          </a:custGeom>
          <a:blipFill>
            <a:blip r:embed="rId11"/>
            <a:stretch/>
          </a:blipFill>
        </p:spPr>
        <p:txBody>
          <a:bodyPr/>
          <a:lstStyle/>
          <a:p>
            <a:pPr>
              <a:defRPr/>
            </a:pPr>
            <a:endParaRPr lang="de-DE"/>
          </a:p>
        </p:txBody>
      </p:sp>
      <p:sp>
        <p:nvSpPr>
          <p:cNvPr id="17" name="Abgerundetes Rechteck 16"/>
          <p:cNvSpPr/>
          <p:nvPr userDrawn="1"/>
        </p:nvSpPr>
        <p:spPr bwMode="auto">
          <a:xfrm>
            <a:off x="251790" y="1244714"/>
            <a:ext cx="11688417" cy="1108634"/>
          </a:xfrm>
          <a:prstGeom prst="roundRect">
            <a:avLst>
              <a:gd name="adj" fmla="val 934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TextBox 36"/>
          <p:cNvSpPr txBox="1"/>
          <p:nvPr userDrawn="1"/>
        </p:nvSpPr>
        <p:spPr bwMode="auto">
          <a:xfrm>
            <a:off x="873235" y="6449500"/>
            <a:ext cx="4632019" cy="233013"/>
          </a:xfrm>
          <a:prstGeom prst="rect">
            <a:avLst/>
          </a:prstGeom>
        </p:spPr>
        <p:txBody>
          <a:bodyPr wrap="square" lIns="0" tIns="0" rIns="0" bIns="0" rtlCol="0" anchor="t">
            <a:spAutoFit/>
          </a:bodyPr>
          <a:lstStyle/>
          <a:p>
            <a:pPr marL="0" marR="0" lvl="0" indent="0" algn="l" defTabSz="914400" eaLnBrk="1" fontAlgn="auto" latinLnBrk="0" hangingPunct="1">
              <a:lnSpc>
                <a:spcPts val="1954"/>
              </a:lnSpc>
              <a:spcBef>
                <a:spcPts val="0"/>
              </a:spcBef>
              <a:spcAft>
                <a:spcPts val="0"/>
              </a:spcAft>
              <a:buClrTx/>
              <a:buSzTx/>
              <a:buFontTx/>
              <a:buNone/>
              <a:tabLst/>
              <a:defRPr/>
            </a:pPr>
            <a:r>
              <a:rPr lang="de-DE" sz="1200" b="0" dirty="0">
                <a:solidFill>
                  <a:schemeClr val="tx1"/>
                </a:solidFill>
                <a:effectLst/>
                <a:latin typeface="Calibri" panose="020F0502020204030204" pitchFamily="34" charset="0"/>
                <a:ea typeface="+mn-ea"/>
                <a:cs typeface="Calibri" panose="020F0502020204030204" pitchFamily="34" charset="0"/>
              </a:rPr>
              <a:t>CC-BY-SA 4.0 ISB (München) | </a:t>
            </a:r>
            <a:r>
              <a:rPr lang="de-DE" sz="1200" b="1" dirty="0">
                <a:solidFill>
                  <a:schemeClr val="tx1"/>
                </a:solidFill>
                <a:effectLst/>
                <a:latin typeface="Calibri" panose="020F0502020204030204" pitchFamily="34" charset="0"/>
                <a:ea typeface="+mn-ea"/>
                <a:cs typeface="Calibri" panose="020F0502020204030204" pitchFamily="34" charset="0"/>
              </a:rPr>
              <a:t>Social-Media-Kompass 5-8</a:t>
            </a:r>
            <a:r>
              <a:rPr lang="de-DE" sz="1200" b="0" dirty="0">
                <a:solidFill>
                  <a:schemeClr val="tx1"/>
                </a:solidFill>
                <a:effectLst/>
                <a:latin typeface="Calibri" panose="020F0502020204030204" pitchFamily="34" charset="0"/>
                <a:ea typeface="+mn-ea"/>
                <a:cs typeface="Calibri" panose="020F0502020204030204" pitchFamily="34" charset="0"/>
              </a:rPr>
              <a:t> | Modul 3</a:t>
            </a:r>
          </a:p>
        </p:txBody>
      </p:sp>
      <p:sp>
        <p:nvSpPr>
          <p:cNvPr id="13" name="Abgerundetes Rechteck 12"/>
          <p:cNvSpPr/>
          <p:nvPr userDrawn="1"/>
        </p:nvSpPr>
        <p:spPr bwMode="auto">
          <a:xfrm>
            <a:off x="251790" y="206877"/>
            <a:ext cx="11685600" cy="2005970"/>
          </a:xfrm>
          <a:prstGeom prst="roundRect">
            <a:avLst>
              <a:gd name="adj" fmla="val 8133"/>
            </a:avLst>
          </a:prstGeom>
          <a:gradFill>
            <a:gsLst>
              <a:gs pos="0">
                <a:srgbClr val="561229"/>
              </a:gs>
              <a:gs pos="100000">
                <a:srgbClr val="D42C67"/>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userDrawn="1"/>
        </p:nvSpPr>
        <p:spPr bwMode="auto">
          <a:xfrm>
            <a:off x="251790" y="1942940"/>
            <a:ext cx="11685600" cy="269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Abgerundetes Rechteck 5"/>
          <p:cNvSpPr/>
          <p:nvPr userDrawn="1"/>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pic>
        <p:nvPicPr>
          <p:cNvPr id="3" name="Grafik 2" descr="Ein Bild, das Animierter Cartoon, Fiktion, Grafikdesign, Clipart enthält.&#10;&#10;KI-generierte Inhalte können fehlerhaft sein.">
            <a:extLst>
              <a:ext uri="{FF2B5EF4-FFF2-40B4-BE49-F238E27FC236}">
                <a16:creationId xmlns:a16="http://schemas.microsoft.com/office/drawing/2014/main" id="{7BBFDC13-DBDF-1128-C870-A6D0613B612C}"/>
              </a:ext>
            </a:extLst>
          </p:cNvPr>
          <p:cNvPicPr>
            <a:picLocks noChangeAspect="1"/>
          </p:cNvPicPr>
          <p:nvPr userDrawn="1"/>
        </p:nvPicPr>
        <p:blipFill>
          <a:blip r:embed="rId12"/>
          <a:stretch>
            <a:fillRect/>
          </a:stretch>
        </p:blipFill>
        <p:spPr>
          <a:xfrm>
            <a:off x="9138449" y="177659"/>
            <a:ext cx="1866900" cy="1866900"/>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a:lnSpc>
          <a:spcPct val="90000"/>
        </a:lnSpc>
        <a:spcBef>
          <a:spcPts val="0"/>
        </a:spcBef>
        <a:buNone/>
        <a:defRPr sz="4400">
          <a:solidFill>
            <a:schemeClr val="bg1"/>
          </a:solidFill>
          <a:latin typeface="Lexend Deca"/>
          <a:ea typeface="+mj-ea"/>
          <a:cs typeface="Lexend Deca"/>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77061B6-92BF-8ECA-153F-120CED741356}"/>
              </a:ext>
            </a:extLst>
          </p:cNvPr>
          <p:cNvSpPr>
            <a:spLocks noGrp="1"/>
          </p:cNvSpPr>
          <p:nvPr>
            <p:ph type="body" sz="quarter" idx="32"/>
          </p:nvPr>
        </p:nvSpPr>
        <p:spPr/>
        <p:txBody>
          <a:bodyPr/>
          <a:lstStyle/>
          <a:p>
            <a:r>
              <a:rPr lang="de-DE" sz="5400" dirty="0"/>
              <a:t>Unterrichtsausfall</a:t>
            </a:r>
          </a:p>
        </p:txBody>
      </p:sp>
      <p:sp>
        <p:nvSpPr>
          <p:cNvPr id="4" name="Textplatzhalter 3">
            <a:extLst>
              <a:ext uri="{FF2B5EF4-FFF2-40B4-BE49-F238E27FC236}">
                <a16:creationId xmlns:a16="http://schemas.microsoft.com/office/drawing/2014/main" id="{138E606D-92AE-BB41-6AB1-153F1CC88B1C}"/>
              </a:ext>
            </a:extLst>
          </p:cNvPr>
          <p:cNvSpPr>
            <a:spLocks noGrp="1"/>
          </p:cNvSpPr>
          <p:nvPr>
            <p:ph type="body" sz="quarter" idx="33"/>
          </p:nvPr>
        </p:nvSpPr>
        <p:spPr/>
        <p:txBody>
          <a:bodyPr/>
          <a:lstStyle/>
          <a:p>
            <a:r>
              <a:rPr lang="de-DE" dirty="0"/>
              <a:t>Neugier-Experiment</a:t>
            </a:r>
          </a:p>
        </p:txBody>
      </p:sp>
      <p:sp>
        <p:nvSpPr>
          <p:cNvPr id="5" name="Textplatzhalter 4">
            <a:extLst>
              <a:ext uri="{FF2B5EF4-FFF2-40B4-BE49-F238E27FC236}">
                <a16:creationId xmlns:a16="http://schemas.microsoft.com/office/drawing/2014/main" id="{CE18EFD1-9AA1-F487-A966-60D8FB319EAA}"/>
              </a:ext>
            </a:extLst>
          </p:cNvPr>
          <p:cNvSpPr>
            <a:spLocks noGrp="1"/>
          </p:cNvSpPr>
          <p:nvPr>
            <p:ph type="body" sz="quarter" idx="11"/>
          </p:nvPr>
        </p:nvSpPr>
        <p:spPr>
          <a:xfrm>
            <a:off x="6096000" y="5601794"/>
            <a:ext cx="1088028" cy="568320"/>
          </a:xfrm>
        </p:spPr>
        <p:txBody>
          <a:bodyPr/>
          <a:lstStyle/>
          <a:p>
            <a:r>
              <a:rPr lang="de-DE" dirty="0"/>
              <a:t>7</a:t>
            </a:r>
          </a:p>
        </p:txBody>
      </p:sp>
      <p:sp>
        <p:nvSpPr>
          <p:cNvPr id="2" name="Rechteck 1">
            <a:extLst>
              <a:ext uri="{FF2B5EF4-FFF2-40B4-BE49-F238E27FC236}">
                <a16:creationId xmlns:a16="http://schemas.microsoft.com/office/drawing/2014/main" id="{24BCA111-D9F3-EDFC-6143-7A9D2C8B3F62}"/>
              </a:ext>
            </a:extLst>
          </p:cNvPr>
          <p:cNvSpPr/>
          <p:nvPr/>
        </p:nvSpPr>
        <p:spPr>
          <a:xfrm>
            <a:off x="416762" y="5506720"/>
            <a:ext cx="11318038" cy="6633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C18D2D5D-BC92-49AE-4A30-4BE48625173F}"/>
              </a:ext>
            </a:extLst>
          </p:cNvPr>
          <p:cNvSpPr txBox="1"/>
          <p:nvPr/>
        </p:nvSpPr>
        <p:spPr>
          <a:xfrm>
            <a:off x="731520" y="2846127"/>
            <a:ext cx="11165840" cy="3323987"/>
          </a:xfrm>
          <a:prstGeom prst="rect">
            <a:avLst/>
          </a:prstGeom>
          <a:noFill/>
        </p:spPr>
        <p:txBody>
          <a:bodyPr wrap="square" rtlCol="0">
            <a:spAutoFit/>
          </a:bodyPr>
          <a:lstStyle/>
          <a:p>
            <a:r>
              <a:rPr lang="de-DE" sz="2400" dirty="0"/>
              <a:t>Seht euch die zwei </a:t>
            </a:r>
            <a:r>
              <a:rPr lang="de-DE" sz="2400" b="1" dirty="0"/>
              <a:t>unterschiedliche Varianten der Informationsvermittlung</a:t>
            </a:r>
            <a:r>
              <a:rPr lang="de-DE" sz="2400" dirty="0"/>
              <a:t> an:</a:t>
            </a:r>
          </a:p>
          <a:p>
            <a:endParaRPr lang="de-DE" sz="2400" dirty="0"/>
          </a:p>
          <a:p>
            <a:pPr marL="342900" indent="-342900">
              <a:lnSpc>
                <a:spcPct val="150000"/>
              </a:lnSpc>
              <a:buFont typeface="Wingdings" panose="05000000000000000000" pitchFamily="2" charset="2"/>
              <a:buChar char="§"/>
            </a:pPr>
            <a:r>
              <a:rPr lang="de-DE" sz="2400" dirty="0"/>
              <a:t>Was vermittelt Variante 1 dem Leser?</a:t>
            </a:r>
          </a:p>
          <a:p>
            <a:pPr marL="342900" indent="-342900">
              <a:lnSpc>
                <a:spcPct val="150000"/>
              </a:lnSpc>
              <a:buFont typeface="Wingdings" panose="05000000000000000000" pitchFamily="2" charset="2"/>
              <a:buChar char="§"/>
            </a:pPr>
            <a:r>
              <a:rPr lang="de-DE" sz="2400" dirty="0"/>
              <a:t>Welches Ziel verfolgt Variante 1, welches Variante 2?</a:t>
            </a:r>
          </a:p>
          <a:p>
            <a:pPr marL="342900" indent="-342900">
              <a:lnSpc>
                <a:spcPct val="150000"/>
              </a:lnSpc>
              <a:buFont typeface="Wingdings" panose="05000000000000000000" pitchFamily="2" charset="2"/>
              <a:buChar char="§"/>
            </a:pPr>
            <a:r>
              <a:rPr lang="de-DE" sz="2400" dirty="0"/>
              <a:t>Welche Variante der Informationsvermittlung haltet ihr generell für sinnvoll?</a:t>
            </a:r>
          </a:p>
          <a:p>
            <a:pPr marL="342900" indent="-342900">
              <a:lnSpc>
                <a:spcPct val="150000"/>
              </a:lnSpc>
              <a:buFont typeface="Wingdings" panose="05000000000000000000" pitchFamily="2" charset="2"/>
              <a:buChar char="§"/>
            </a:pPr>
            <a:r>
              <a:rPr lang="de-DE" sz="2400" dirty="0"/>
              <a:t>Welche Variante bekommt regelmäßig mehr Klicks im Internet?</a:t>
            </a:r>
          </a:p>
          <a:p>
            <a:endParaRPr lang="de-DE" dirty="0"/>
          </a:p>
        </p:txBody>
      </p:sp>
    </p:spTree>
    <p:extLst>
      <p:ext uri="{BB962C8B-B14F-4D97-AF65-F5344CB8AC3E}">
        <p14:creationId xmlns:p14="http://schemas.microsoft.com/office/powerpoint/2010/main" val="12444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DDE5-E598-0D7C-F0B8-25F4500C372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B0FB835-0148-7D2F-92E0-A06917C99A06}"/>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5E298690-DCF8-40A5-81BA-620AE91A6712}"/>
              </a:ext>
            </a:extLst>
          </p:cNvPr>
          <p:cNvSpPr>
            <a:spLocks noGrp="1"/>
          </p:cNvSpPr>
          <p:nvPr>
            <p:ph type="body" sz="quarter" idx="32"/>
          </p:nvPr>
        </p:nvSpPr>
        <p:spPr/>
        <p:txBody>
          <a:bodyPr/>
          <a:lstStyle/>
          <a:p>
            <a:r>
              <a:rPr lang="de-DE" sz="4800" dirty="0"/>
              <a:t>Detektiv-Auswertung 1</a:t>
            </a:r>
          </a:p>
        </p:txBody>
      </p:sp>
      <p:sp>
        <p:nvSpPr>
          <p:cNvPr id="6" name="Rechteck 5">
            <a:extLst>
              <a:ext uri="{FF2B5EF4-FFF2-40B4-BE49-F238E27FC236}">
                <a16:creationId xmlns:a16="http://schemas.microsoft.com/office/drawing/2014/main" id="{89D34D87-3D32-1A71-C781-3D7F684177E7}"/>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1FF823B-F3F9-E0D9-D580-576E0C393A1A}"/>
              </a:ext>
            </a:extLst>
          </p:cNvPr>
          <p:cNvSpPr/>
          <p:nvPr/>
        </p:nvSpPr>
        <p:spPr>
          <a:xfrm>
            <a:off x="253999" y="2133600"/>
            <a:ext cx="11688731" cy="4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9F857258-A85E-52A7-DBFB-98D602417BFE}"/>
              </a:ext>
            </a:extLst>
          </p:cNvPr>
          <p:cNvSpPr txBox="1"/>
          <p:nvPr/>
        </p:nvSpPr>
        <p:spPr>
          <a:xfrm>
            <a:off x="784518" y="2486763"/>
            <a:ext cx="9265185" cy="170104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de-DE" sz="2400" dirty="0"/>
              <a:t>Jedes richtige Merkmal bedeutet einen Punkt 🥇</a:t>
            </a:r>
          </a:p>
          <a:p>
            <a:pPr marL="457200" indent="-457200">
              <a:lnSpc>
                <a:spcPct val="150000"/>
              </a:lnSpc>
              <a:buFont typeface="Arial" panose="020B0604020202020204" pitchFamily="34" charset="0"/>
              <a:buChar char="•"/>
            </a:pPr>
            <a:r>
              <a:rPr lang="de-DE" sz="2400" dirty="0"/>
              <a:t>Die Gruppe mit den meisten Punkten gewinnt die Challenge</a:t>
            </a:r>
          </a:p>
          <a:p>
            <a:pPr marL="457200" indent="-457200">
              <a:lnSpc>
                <a:spcPct val="150000"/>
              </a:lnSpc>
              <a:buFont typeface="Arial" panose="020B0604020202020204" pitchFamily="34" charset="0"/>
              <a:buChar char="•"/>
            </a:pPr>
            <a:endParaRPr lang="de-DE" sz="2400" dirty="0"/>
          </a:p>
        </p:txBody>
      </p:sp>
    </p:spTree>
    <p:extLst>
      <p:ext uri="{BB962C8B-B14F-4D97-AF65-F5344CB8AC3E}">
        <p14:creationId xmlns:p14="http://schemas.microsoft.com/office/powerpoint/2010/main" val="216061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4E92B-14DF-1D6E-CB9F-0C497983311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97CDF83-DA16-B7AC-15EC-77F73EF1DB4E}"/>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D35E24F0-934D-570A-3472-131146F94A8D}"/>
              </a:ext>
            </a:extLst>
          </p:cNvPr>
          <p:cNvSpPr>
            <a:spLocks noGrp="1"/>
          </p:cNvSpPr>
          <p:nvPr>
            <p:ph type="body" sz="quarter" idx="32"/>
          </p:nvPr>
        </p:nvSpPr>
        <p:spPr/>
        <p:txBody>
          <a:bodyPr/>
          <a:lstStyle/>
          <a:p>
            <a:r>
              <a:rPr lang="de-DE" sz="4800" dirty="0"/>
              <a:t>Detektiv-Auswertung 1</a:t>
            </a:r>
          </a:p>
        </p:txBody>
      </p:sp>
      <p:sp>
        <p:nvSpPr>
          <p:cNvPr id="6" name="Rechteck 5">
            <a:extLst>
              <a:ext uri="{FF2B5EF4-FFF2-40B4-BE49-F238E27FC236}">
                <a16:creationId xmlns:a16="http://schemas.microsoft.com/office/drawing/2014/main" id="{5D576EB7-9693-7119-4115-E18D04E31EDB}"/>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CC5F7C6-6672-D8DD-147A-4F63FC541C23}"/>
              </a:ext>
            </a:extLst>
          </p:cNvPr>
          <p:cNvSpPr txBox="1"/>
          <p:nvPr/>
        </p:nvSpPr>
        <p:spPr>
          <a:xfrm>
            <a:off x="506917" y="2626306"/>
            <a:ext cx="10889037" cy="343170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1600" b="1" dirty="0"/>
              <a:t>Logik-Fehler (Verhalten):</a:t>
            </a:r>
            <a:r>
              <a:rPr lang="de-DE" sz="1600" dirty="0"/>
              <a:t> Wildtiere (Hirsch, Wildschwein, Fuchs, Dachs) stehen völlig friedlich und ohne Scheu direkt neben einer Gruppe unruhiger Schulkinder. Die Bank der Haltestelle steht zu weit vorne, hinten befindet sich nur ein sinnloser Balken mit Sitzkissen. Die Anhabe der aktuellen Uhrzeit auf dem Haltestellen-Schild ist sinnlos. Das Mädchen ganz links hat drei Schuhe an.</a:t>
            </a:r>
          </a:p>
          <a:p>
            <a:pPr marL="342900" indent="-342900">
              <a:spcAft>
                <a:spcPts val="600"/>
              </a:spcAft>
              <a:buFont typeface="Arial" panose="020B0604020202020204" pitchFamily="34" charset="0"/>
              <a:buChar char="•"/>
            </a:pPr>
            <a:r>
              <a:rPr lang="de-DE" sz="1600" b="1" dirty="0"/>
              <a:t>Text: </a:t>
            </a:r>
            <a:r>
              <a:rPr lang="de-DE" sz="1600" dirty="0"/>
              <a:t>Die Schrift unter dem gelben H-Schild enthält Feher („</a:t>
            </a:r>
            <a:r>
              <a:rPr lang="de-DE" sz="1600" dirty="0" err="1"/>
              <a:t>Uhcceit</a:t>
            </a:r>
            <a:r>
              <a:rPr lang="de-DE" sz="1600" dirty="0"/>
              <a:t>“ und „</a:t>
            </a:r>
            <a:r>
              <a:rPr lang="de-DE" sz="1600" dirty="0" err="1"/>
              <a:t>Lidten</a:t>
            </a:r>
            <a:r>
              <a:rPr lang="de-DE" sz="1600" dirty="0"/>
              <a:t>“). Außerdem ist das Kennzeichen des Busses nicht mehr erkennbar.</a:t>
            </a:r>
          </a:p>
          <a:p>
            <a:pPr marL="342900" indent="-342900">
              <a:spcAft>
                <a:spcPts val="600"/>
              </a:spcAft>
              <a:buFont typeface="Arial" panose="020B0604020202020204" pitchFamily="34" charset="0"/>
              <a:buChar char="•"/>
            </a:pPr>
            <a:r>
              <a:rPr lang="de-DE" sz="1600" b="1" dirty="0"/>
              <a:t>Anatomie-Fehler: </a:t>
            </a:r>
            <a:r>
              <a:rPr lang="de-DE" sz="1600" dirty="0"/>
              <a:t>Bei den Tieren stehen viele Beine auf engem Raum; sie verschmelzen unlogisch miteinander oder stehen nicht ganz auf dem Boden. Die Hände der Kinder haben sehr eigenartige Finger.</a:t>
            </a:r>
          </a:p>
          <a:p>
            <a:pPr marL="342900" indent="-342900">
              <a:spcAft>
                <a:spcPts val="600"/>
              </a:spcAft>
              <a:buFont typeface="Arial" panose="020B0604020202020204" pitchFamily="34" charset="0"/>
              <a:buChar char="•"/>
            </a:pPr>
            <a:r>
              <a:rPr lang="de-DE" sz="1600" b="1" dirty="0"/>
              <a:t>Grafik-Fehler: </a:t>
            </a:r>
            <a:r>
              <a:rPr lang="de-DE" sz="1600" dirty="0"/>
              <a:t>Das Wort „HALTESTELLE:“ hat am Ende einen unüblichen, fetten Doppelpunkt.</a:t>
            </a:r>
          </a:p>
          <a:p>
            <a:pPr marL="342900" indent="-342900">
              <a:spcAft>
                <a:spcPts val="600"/>
              </a:spcAft>
              <a:buFont typeface="Arial" panose="020B0604020202020204" pitchFamily="34" charset="0"/>
              <a:buChar char="•"/>
            </a:pPr>
            <a:r>
              <a:rPr lang="de-DE" sz="1600" b="1" dirty="0"/>
              <a:t>Studio-Licht:</a:t>
            </a:r>
            <a:r>
              <a:rPr lang="de-DE" sz="1600" dirty="0"/>
              <a:t> Trotz schattigem Herbstwald sind alle Gesichter und das Fell der Tiere perfekt und gleichmäßig von vorne ausgeleuchtet.</a:t>
            </a:r>
          </a:p>
          <a:p>
            <a:pPr marL="342900" indent="-342900">
              <a:spcAft>
                <a:spcPts val="600"/>
              </a:spcAft>
              <a:buFont typeface="Arial" panose="020B0604020202020204" pitchFamily="34" charset="0"/>
              <a:buChar char="•"/>
            </a:pPr>
            <a:r>
              <a:rPr lang="de-DE" sz="1600" dirty="0"/>
              <a:t>Das Bild wurde mit dem </a:t>
            </a:r>
            <a:r>
              <a:rPr lang="de-DE" sz="1600" b="1" dirty="0"/>
              <a:t>KI-Wasserzeichen</a:t>
            </a:r>
            <a:r>
              <a:rPr lang="de-DE" sz="1600" dirty="0"/>
              <a:t> (rechts unten) gekennzeichnet.</a:t>
            </a:r>
          </a:p>
        </p:txBody>
      </p:sp>
      <p:sp>
        <p:nvSpPr>
          <p:cNvPr id="7" name="Textfeld 6">
            <a:extLst>
              <a:ext uri="{FF2B5EF4-FFF2-40B4-BE49-F238E27FC236}">
                <a16:creationId xmlns:a16="http://schemas.microsoft.com/office/drawing/2014/main" id="{2D44AEBA-B3A7-64F4-7282-DE85E095F5DA}"/>
              </a:ext>
            </a:extLst>
          </p:cNvPr>
          <p:cNvSpPr txBox="1"/>
          <p:nvPr/>
        </p:nvSpPr>
        <p:spPr>
          <a:xfrm>
            <a:off x="416762" y="1854326"/>
            <a:ext cx="10889037" cy="509563"/>
          </a:xfrm>
          <a:prstGeom prst="rect">
            <a:avLst/>
          </a:prstGeom>
          <a:noFill/>
        </p:spPr>
        <p:txBody>
          <a:bodyPr wrap="square" rtlCol="0">
            <a:spAutoFit/>
          </a:bodyPr>
          <a:lstStyle/>
          <a:p>
            <a:pPr>
              <a:lnSpc>
                <a:spcPct val="150000"/>
              </a:lnSpc>
            </a:pPr>
            <a:r>
              <a:rPr lang="de-DE" sz="2000" dirty="0"/>
              <a:t>KI-Merkmale</a:t>
            </a:r>
          </a:p>
        </p:txBody>
      </p:sp>
    </p:spTree>
    <p:extLst>
      <p:ext uri="{BB962C8B-B14F-4D97-AF65-F5344CB8AC3E}">
        <p14:creationId xmlns:p14="http://schemas.microsoft.com/office/powerpoint/2010/main" val="278272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72831-F14F-78E7-85D4-6FEEC0FC3738}"/>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316B4E07-7221-FF3E-60A0-CF596B9E1458}"/>
              </a:ext>
            </a:extLst>
          </p:cNvPr>
          <p:cNvSpPr/>
          <p:nvPr/>
        </p:nvSpPr>
        <p:spPr>
          <a:xfrm>
            <a:off x="0" y="0"/>
            <a:ext cx="12192254" cy="68274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a:extLst>
              <a:ext uri="{FF2B5EF4-FFF2-40B4-BE49-F238E27FC236}">
                <a16:creationId xmlns:a16="http://schemas.microsoft.com/office/drawing/2014/main" id="{5314DCF8-0AD0-C907-CD21-88351E6F268F}"/>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BFB0EE4B-8446-6E87-6453-F42D21CE4E52}"/>
              </a:ext>
            </a:extLst>
          </p:cNvPr>
          <p:cNvSpPr>
            <a:spLocks noGrp="1"/>
          </p:cNvSpPr>
          <p:nvPr>
            <p:ph type="body" sz="quarter" idx="32"/>
          </p:nvPr>
        </p:nvSpPr>
        <p:spPr/>
        <p:txBody>
          <a:bodyPr/>
          <a:lstStyle/>
          <a:p>
            <a:endParaRPr lang="de-DE" sz="4800" dirty="0"/>
          </a:p>
        </p:txBody>
      </p:sp>
      <p:sp>
        <p:nvSpPr>
          <p:cNvPr id="6" name="Rechteck 5">
            <a:extLst>
              <a:ext uri="{FF2B5EF4-FFF2-40B4-BE49-F238E27FC236}">
                <a16:creationId xmlns:a16="http://schemas.microsoft.com/office/drawing/2014/main" id="{375D836E-A4C4-66F8-3896-6095DE40092F}"/>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64038EEB-CBBF-AD91-97CB-A49499E1C46B}"/>
              </a:ext>
            </a:extLst>
          </p:cNvPr>
          <p:cNvSpPr/>
          <p:nvPr/>
        </p:nvSpPr>
        <p:spPr>
          <a:xfrm>
            <a:off x="253999" y="2133600"/>
            <a:ext cx="11688731" cy="4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10231C7E-A0AD-2F0A-DCFC-6593E4417EE3}"/>
              </a:ext>
            </a:extLst>
          </p:cNvPr>
          <p:cNvPicPr>
            <a:picLocks noGrp="1" noRot="1" noChangeAspect="1" noMove="1" noResize="1" noEditPoints="1" noAdjustHandles="1" noChangeArrowheads="1" noChangeShapeType="1" noCrop="1"/>
          </p:cNvPicPr>
          <p:nvPr/>
        </p:nvPicPr>
        <p:blipFill>
          <a:blip r:embed="rId3"/>
          <a:srcRect l="637" r="2501"/>
          <a:stretch>
            <a:fillRect/>
          </a:stretch>
        </p:blipFill>
        <p:spPr>
          <a:xfrm>
            <a:off x="0" y="-3802"/>
            <a:ext cx="12192000" cy="6865604"/>
          </a:xfrm>
          <a:prstGeom prst="rect">
            <a:avLst/>
          </a:prstGeom>
          <a:ln>
            <a:noFill/>
          </a:ln>
        </p:spPr>
      </p:pic>
      <p:sp>
        <p:nvSpPr>
          <p:cNvPr id="4" name="Oval 3">
            <a:extLst>
              <a:ext uri="{FF2B5EF4-FFF2-40B4-BE49-F238E27FC236}">
                <a16:creationId xmlns:a16="http://schemas.microsoft.com/office/drawing/2014/main" id="{90549A28-C02A-D19C-7D8C-DBAC0585F6DA}"/>
              </a:ext>
            </a:extLst>
          </p:cNvPr>
          <p:cNvSpPr/>
          <p:nvPr/>
        </p:nvSpPr>
        <p:spPr>
          <a:xfrm>
            <a:off x="3243943" y="762000"/>
            <a:ext cx="283028" cy="4789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DFCBEE83-FC95-E6E7-C743-800AB32DDC6E}"/>
              </a:ext>
            </a:extLst>
          </p:cNvPr>
          <p:cNvSpPr/>
          <p:nvPr/>
        </p:nvSpPr>
        <p:spPr>
          <a:xfrm>
            <a:off x="4996543" y="2138892"/>
            <a:ext cx="631371" cy="3865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AC306DE5-BB6F-083E-5CE2-C6108EDC6C23}"/>
              </a:ext>
            </a:extLst>
          </p:cNvPr>
          <p:cNvSpPr/>
          <p:nvPr/>
        </p:nvSpPr>
        <p:spPr>
          <a:xfrm>
            <a:off x="9459686" y="5682011"/>
            <a:ext cx="631371" cy="3865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496FE6F2-272C-CF23-D4CD-F824C75AC99C}"/>
              </a:ext>
            </a:extLst>
          </p:cNvPr>
          <p:cNvSpPr/>
          <p:nvPr/>
        </p:nvSpPr>
        <p:spPr>
          <a:xfrm>
            <a:off x="4713514" y="5488713"/>
            <a:ext cx="762001" cy="5798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D8BB005E-87F0-61A9-0360-E9E611FE6EC3}"/>
              </a:ext>
            </a:extLst>
          </p:cNvPr>
          <p:cNvSpPr/>
          <p:nvPr/>
        </p:nvSpPr>
        <p:spPr>
          <a:xfrm>
            <a:off x="10853058" y="3352801"/>
            <a:ext cx="457199" cy="3592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5DA2A6A4-E9D7-BF2F-3975-7C707BE0FFA2}"/>
              </a:ext>
            </a:extLst>
          </p:cNvPr>
          <p:cNvSpPr/>
          <p:nvPr/>
        </p:nvSpPr>
        <p:spPr>
          <a:xfrm>
            <a:off x="11759381" y="6119382"/>
            <a:ext cx="432746" cy="46566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548F0D8D-681E-8272-3310-30AD9C0AF030}"/>
              </a:ext>
            </a:extLst>
          </p:cNvPr>
          <p:cNvSpPr/>
          <p:nvPr/>
        </p:nvSpPr>
        <p:spPr>
          <a:xfrm>
            <a:off x="6477000" y="4517571"/>
            <a:ext cx="304800" cy="3061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26F2CEF0-159E-F9AA-A293-758398A8DFE9}"/>
              </a:ext>
            </a:extLst>
          </p:cNvPr>
          <p:cNvSpPr/>
          <p:nvPr/>
        </p:nvSpPr>
        <p:spPr>
          <a:xfrm>
            <a:off x="7772400" y="4518960"/>
            <a:ext cx="304800" cy="3061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3BA3E4D2-659B-F4D5-5C3E-5FF5C8A38FEF}"/>
              </a:ext>
            </a:extLst>
          </p:cNvPr>
          <p:cNvSpPr/>
          <p:nvPr/>
        </p:nvSpPr>
        <p:spPr>
          <a:xfrm>
            <a:off x="8077200" y="4484623"/>
            <a:ext cx="304800" cy="3061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D04108C1-9201-0836-AB87-BDDFFA705B3D}"/>
              </a:ext>
            </a:extLst>
          </p:cNvPr>
          <p:cNvSpPr/>
          <p:nvPr/>
        </p:nvSpPr>
        <p:spPr>
          <a:xfrm>
            <a:off x="2857449" y="5652864"/>
            <a:ext cx="631371" cy="5798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12DF6FDD-06E1-9636-2842-46752F62FFDC}"/>
              </a:ext>
            </a:extLst>
          </p:cNvPr>
          <p:cNvSpPr/>
          <p:nvPr/>
        </p:nvSpPr>
        <p:spPr>
          <a:xfrm rot="20689688">
            <a:off x="1716481" y="4631161"/>
            <a:ext cx="1950769" cy="65028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0162200"/>
      </p:ext>
    </p:extLst>
  </p:cSld>
  <p:clrMapOvr>
    <a:masterClrMapping/>
  </p:clrMapOvr>
  <mc:AlternateContent xmlns:mc="http://schemas.openxmlformats.org/markup-compatibility/2006" xmlns:p14="http://schemas.microsoft.com/office/powerpoint/2010/main">
    <mc:Choice Requires="p14">
      <p:transition p14:dur="0" advTm="60000"/>
    </mc:Choice>
    <mc:Fallback xmlns="">
      <p:transition advTm="6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074DF7-8D1B-E258-BBEC-E07E2ADA8F46}"/>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D52DC54B-896A-E166-2F47-DC8D79E3938C}"/>
              </a:ext>
            </a:extLst>
          </p:cNvPr>
          <p:cNvSpPr>
            <a:spLocks noGrp="1"/>
          </p:cNvSpPr>
          <p:nvPr>
            <p:ph type="body" sz="quarter" idx="32"/>
          </p:nvPr>
        </p:nvSpPr>
        <p:spPr/>
        <p:txBody>
          <a:bodyPr/>
          <a:lstStyle/>
          <a:p>
            <a:r>
              <a:rPr lang="de-DE" sz="4800" dirty="0"/>
              <a:t>Detektiv-Auftrag 2</a:t>
            </a:r>
          </a:p>
        </p:txBody>
      </p:sp>
      <p:sp>
        <p:nvSpPr>
          <p:cNvPr id="6" name="Rechteck 5">
            <a:extLst>
              <a:ext uri="{FF2B5EF4-FFF2-40B4-BE49-F238E27FC236}">
                <a16:creationId xmlns:a16="http://schemas.microsoft.com/office/drawing/2014/main" id="{D44D0D64-2EFD-FF2B-CE18-B802DDDDE878}"/>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58932DA-6BC3-DF05-73B3-5CE5CD707442}"/>
              </a:ext>
            </a:extLst>
          </p:cNvPr>
          <p:cNvSpPr txBox="1"/>
          <p:nvPr/>
        </p:nvSpPr>
        <p:spPr>
          <a:xfrm>
            <a:off x="758881" y="2828595"/>
            <a:ext cx="10889037" cy="2971776"/>
          </a:xfrm>
          <a:prstGeom prst="rect">
            <a:avLst/>
          </a:prstGeom>
          <a:noFill/>
        </p:spPr>
        <p:txBody>
          <a:bodyPr wrap="square" rtlCol="0">
            <a:spAutoFit/>
          </a:bodyPr>
          <a:lstStyle/>
          <a:p>
            <a:pPr marL="457200" indent="-457200">
              <a:buFont typeface="Arial" panose="020B0604020202020204" pitchFamily="34" charset="0"/>
              <a:buChar char="•"/>
            </a:pPr>
            <a:r>
              <a:rPr lang="de-DE" sz="2000" dirty="0"/>
              <a:t>Findet wieder innerhalb 60 Sekunden so viele Merkmale wie möglich in einem weiteren manipulierten Bild. </a:t>
            </a:r>
          </a:p>
          <a:p>
            <a:pPr marL="457200" indent="-457200">
              <a:lnSpc>
                <a:spcPct val="150000"/>
              </a:lnSpc>
              <a:buFont typeface="Arial" panose="020B0604020202020204" pitchFamily="34" charset="0"/>
              <a:buChar char="•"/>
            </a:pPr>
            <a:r>
              <a:rPr lang="de-DE" sz="2000" dirty="0"/>
              <a:t>Schreibt diese nummeriert auf einen Notizzettel.</a:t>
            </a:r>
          </a:p>
          <a:p>
            <a:pPr marL="457200" indent="-457200">
              <a:lnSpc>
                <a:spcPct val="150000"/>
              </a:lnSpc>
              <a:buFont typeface="Arial" panose="020B0604020202020204" pitchFamily="34" charset="0"/>
              <a:buChar char="•"/>
            </a:pPr>
            <a:r>
              <a:rPr lang="de-DE" sz="2000" dirty="0"/>
              <a:t>Jedes richtige Merkmal bedeutet einen Punkt 🥇</a:t>
            </a:r>
          </a:p>
          <a:p>
            <a:pPr marL="457200" indent="-457200">
              <a:lnSpc>
                <a:spcPct val="150000"/>
              </a:lnSpc>
              <a:buFont typeface="Arial" panose="020B0604020202020204" pitchFamily="34" charset="0"/>
              <a:buChar char="•"/>
            </a:pPr>
            <a:r>
              <a:rPr lang="de-DE" sz="2000" dirty="0"/>
              <a:t>Wer ein Indiz nennt, das kein anderes Team hat, bekommt einen Bonuspunkt 🎖️</a:t>
            </a:r>
          </a:p>
          <a:p>
            <a:pPr marL="457200" indent="-457200">
              <a:lnSpc>
                <a:spcPct val="150000"/>
              </a:lnSpc>
              <a:buFont typeface="Arial" panose="020B0604020202020204" pitchFamily="34" charset="0"/>
              <a:buChar char="•"/>
            </a:pPr>
            <a:r>
              <a:rPr lang="de-DE" sz="2000" dirty="0"/>
              <a:t>Die Gruppe mit den meisten Punkten gewinnt die Challenge!</a:t>
            </a:r>
          </a:p>
          <a:p>
            <a:pPr marL="457200" indent="-457200">
              <a:lnSpc>
                <a:spcPct val="150000"/>
              </a:lnSpc>
              <a:buFont typeface="Arial" panose="020B0604020202020204" pitchFamily="34" charset="0"/>
              <a:buChar char="•"/>
            </a:pPr>
            <a:endParaRPr lang="de-DE" sz="2000" dirty="0"/>
          </a:p>
        </p:txBody>
      </p:sp>
    </p:spTree>
    <p:extLst>
      <p:ext uri="{BB962C8B-B14F-4D97-AF65-F5344CB8AC3E}">
        <p14:creationId xmlns:p14="http://schemas.microsoft.com/office/powerpoint/2010/main" val="140244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72831-F14F-78E7-85D4-6FEEC0FC3738}"/>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316B4E07-7221-FF3E-60A0-CF596B9E1458}"/>
              </a:ext>
            </a:extLst>
          </p:cNvPr>
          <p:cNvSpPr/>
          <p:nvPr/>
        </p:nvSpPr>
        <p:spPr>
          <a:xfrm>
            <a:off x="0" y="0"/>
            <a:ext cx="12192254" cy="68274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a:extLst>
              <a:ext uri="{FF2B5EF4-FFF2-40B4-BE49-F238E27FC236}">
                <a16:creationId xmlns:a16="http://schemas.microsoft.com/office/drawing/2014/main" id="{5314DCF8-0AD0-C907-CD21-88351E6F268F}"/>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BFB0EE4B-8446-6E87-6453-F42D21CE4E52}"/>
              </a:ext>
            </a:extLst>
          </p:cNvPr>
          <p:cNvSpPr>
            <a:spLocks noGrp="1"/>
          </p:cNvSpPr>
          <p:nvPr>
            <p:ph type="body" sz="quarter" idx="32"/>
          </p:nvPr>
        </p:nvSpPr>
        <p:spPr/>
        <p:txBody>
          <a:bodyPr/>
          <a:lstStyle/>
          <a:p>
            <a:endParaRPr lang="de-DE" sz="4800" dirty="0"/>
          </a:p>
        </p:txBody>
      </p:sp>
      <p:sp>
        <p:nvSpPr>
          <p:cNvPr id="6" name="Rechteck 5">
            <a:extLst>
              <a:ext uri="{FF2B5EF4-FFF2-40B4-BE49-F238E27FC236}">
                <a16:creationId xmlns:a16="http://schemas.microsoft.com/office/drawing/2014/main" id="{375D836E-A4C4-66F8-3896-6095DE40092F}"/>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64038EEB-CBBF-AD91-97CB-A49499E1C46B}"/>
              </a:ext>
            </a:extLst>
          </p:cNvPr>
          <p:cNvSpPr/>
          <p:nvPr/>
        </p:nvSpPr>
        <p:spPr>
          <a:xfrm>
            <a:off x="253999" y="2133600"/>
            <a:ext cx="11688731" cy="4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12">
            <a:extLst>
              <a:ext uri="{FF2B5EF4-FFF2-40B4-BE49-F238E27FC236}">
                <a16:creationId xmlns:a16="http://schemas.microsoft.com/office/drawing/2014/main" id="{F50ABE0D-9D16-C164-B74E-8ADC239B18D0}"/>
              </a:ext>
            </a:extLst>
          </p:cNvPr>
          <p:cNvSpPr/>
          <p:nvPr/>
        </p:nvSpPr>
        <p:spPr bwMode="auto">
          <a:xfrm>
            <a:off x="0" y="6653048"/>
            <a:ext cx="12192000" cy="204952"/>
          </a:xfrm>
          <a:prstGeom prst="roundRect">
            <a:avLst>
              <a:gd name="adj" fmla="val 0"/>
            </a:avLst>
          </a:prstGeom>
          <a:gradFill>
            <a:gsLst>
              <a:gs pos="0">
                <a:srgbClr val="561229"/>
              </a:gs>
              <a:gs pos="100000">
                <a:srgbClr val="D42C67"/>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Quiz-Quest-Music">
            <a:hlinkClick r:id="" action="ppaction://media"/>
            <a:extLst>
              <a:ext uri="{FF2B5EF4-FFF2-40B4-BE49-F238E27FC236}">
                <a16:creationId xmlns:a16="http://schemas.microsoft.com/office/drawing/2014/main" id="{45D1C413-1C5E-B6DD-0317-E5E1D5268859}"/>
              </a:ext>
            </a:extLst>
          </p:cNvPr>
          <p:cNvPicPr>
            <a:picLocks noChangeAspect="1"/>
          </p:cNvPicPr>
          <p:nvPr>
            <a:audioFile r:link="rId1"/>
            <p:extLst>
              <p:ext uri="{DAA4B4D4-6D71-4841-9C94-3DE7FCFB9230}">
                <p14:media xmlns:p14="http://schemas.microsoft.com/office/powerpoint/2010/main" r:embed="rId2">
                  <p14:trim st="18567.3569" end="4156.9928"/>
                  <p14:fade in="1000"/>
                </p14:media>
              </p:ext>
            </p:extLst>
          </p:nvPr>
        </p:nvPicPr>
        <p:blipFill>
          <a:blip r:embed="rId4"/>
          <a:stretch>
            <a:fillRect/>
          </a:stretch>
        </p:blipFill>
        <p:spPr>
          <a:xfrm>
            <a:off x="11576137" y="4553"/>
            <a:ext cx="589643" cy="589643"/>
          </a:xfrm>
          <a:prstGeom prst="rect">
            <a:avLst/>
          </a:prstGeom>
        </p:spPr>
      </p:pic>
      <p:pic>
        <p:nvPicPr>
          <p:cNvPr id="15" name="Grafik 14">
            <a:extLst>
              <a:ext uri="{FF2B5EF4-FFF2-40B4-BE49-F238E27FC236}">
                <a16:creationId xmlns:a16="http://schemas.microsoft.com/office/drawing/2014/main" id="{C65524DE-2BC1-9706-7446-1AD7C2443534}"/>
              </a:ext>
            </a:extLst>
          </p:cNvPr>
          <p:cNvPicPr>
            <a:picLocks noChangeAspect="1"/>
          </p:cNvPicPr>
          <p:nvPr/>
        </p:nvPicPr>
        <p:blipFill>
          <a:blip r:embed="rId5"/>
          <a:stretch>
            <a:fillRect/>
          </a:stretch>
        </p:blipFill>
        <p:spPr>
          <a:xfrm>
            <a:off x="-2" y="-35442"/>
            <a:ext cx="12192001" cy="6702072"/>
          </a:xfrm>
          <a:prstGeom prst="rect">
            <a:avLst/>
          </a:prstGeom>
        </p:spPr>
      </p:pic>
    </p:spTree>
    <p:extLst>
      <p:ext uri="{BB962C8B-B14F-4D97-AF65-F5344CB8AC3E}">
        <p14:creationId xmlns:p14="http://schemas.microsoft.com/office/powerpoint/2010/main" val="4025566556"/>
      </p:ext>
    </p:extLst>
  </p:cSld>
  <p:clrMapOvr>
    <a:masterClrMapping/>
  </p:clrMapOvr>
  <mc:AlternateContent xmlns:mc="http://schemas.openxmlformats.org/markup-compatibility/2006" xmlns:p14="http://schemas.microsoft.com/office/powerpoint/2010/main">
    <mc:Choice Requires="p14">
      <p:transition p14:dur="0" advTm="60000"/>
    </mc:Choice>
    <mc:Fallback xmlns="">
      <p:transition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217" fill="hold"/>
                                        <p:tgtEl>
                                          <p:spTgt spid="8"/>
                                        </p:tgtEl>
                                      </p:cBhvr>
                                    </p:cmd>
                                  </p:childTnLst>
                                </p:cTn>
                              </p:par>
                              <p:par>
                                <p:cTn id="7" presetID="2" presetClass="exit" presetSubtype="8" fill="hold" grpId="0" nodeType="withEffect">
                                  <p:stCondLst>
                                    <p:cond delay="0"/>
                                  </p:stCondLst>
                                  <p:childTnLst>
                                    <p:anim calcmode="lin" valueType="num">
                                      <p:cBhvr additive="base">
                                        <p:cTn id="8" dur="58000"/>
                                        <p:tgtEl>
                                          <p:spTgt spid="7"/>
                                        </p:tgtEl>
                                        <p:attrNameLst>
                                          <p:attrName>ppt_x</p:attrName>
                                        </p:attrNameLst>
                                      </p:cBhvr>
                                      <p:tavLst>
                                        <p:tav tm="0">
                                          <p:val>
                                            <p:strVal val="ppt_x"/>
                                          </p:val>
                                        </p:tav>
                                        <p:tav tm="100000">
                                          <p:val>
                                            <p:strVal val="0-ppt_w/2"/>
                                          </p:val>
                                        </p:tav>
                                      </p:tavLst>
                                    </p:anim>
                                    <p:anim calcmode="lin" valueType="num">
                                      <p:cBhvr additive="base">
                                        <p:cTn id="9" dur="58000"/>
                                        <p:tgtEl>
                                          <p:spTgt spid="7"/>
                                        </p:tgtEl>
                                        <p:attrNameLst>
                                          <p:attrName>ppt_y</p:attrName>
                                        </p:attrNameLst>
                                      </p:cBhvr>
                                      <p:tavLst>
                                        <p:tav tm="0">
                                          <p:val>
                                            <p:strVal val="ppt_y"/>
                                          </p:val>
                                        </p:tav>
                                        <p:tav tm="100000">
                                          <p:val>
                                            <p:strVal val="ppt_y"/>
                                          </p:val>
                                        </p:tav>
                                      </p:tavLst>
                                    </p:anim>
                                    <p:set>
                                      <p:cBhvr>
                                        <p:cTn id="10" dur="1" fill="hold">
                                          <p:stCondLst>
                                            <p:cond delay="57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A9999-D95F-61ED-B12E-01FCA3A089F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1941FFF-9103-48B7-B505-C0C9089AB122}"/>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CC6106EA-834F-A20B-B169-7843776C5357}"/>
              </a:ext>
            </a:extLst>
          </p:cNvPr>
          <p:cNvSpPr>
            <a:spLocks noGrp="1"/>
          </p:cNvSpPr>
          <p:nvPr>
            <p:ph type="body" sz="quarter" idx="32"/>
          </p:nvPr>
        </p:nvSpPr>
        <p:spPr/>
        <p:txBody>
          <a:bodyPr/>
          <a:lstStyle/>
          <a:p>
            <a:r>
              <a:rPr lang="de-DE" sz="4800" dirty="0"/>
              <a:t>Detektiv-Auftrag 2</a:t>
            </a:r>
          </a:p>
        </p:txBody>
      </p:sp>
      <p:sp>
        <p:nvSpPr>
          <p:cNvPr id="6" name="Rechteck 5">
            <a:extLst>
              <a:ext uri="{FF2B5EF4-FFF2-40B4-BE49-F238E27FC236}">
                <a16:creationId xmlns:a16="http://schemas.microsoft.com/office/drawing/2014/main" id="{20B99633-354E-9FC5-264E-4539ED8209B9}"/>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854B71B-8C84-67BF-9980-91CACFE48D6A}"/>
              </a:ext>
            </a:extLst>
          </p:cNvPr>
          <p:cNvSpPr/>
          <p:nvPr/>
        </p:nvSpPr>
        <p:spPr>
          <a:xfrm>
            <a:off x="253999" y="2133600"/>
            <a:ext cx="11688731" cy="4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31F7B205-E20B-3122-2885-9810E8E97DE1}"/>
              </a:ext>
            </a:extLst>
          </p:cNvPr>
          <p:cNvSpPr txBox="1"/>
          <p:nvPr/>
        </p:nvSpPr>
        <p:spPr>
          <a:xfrm>
            <a:off x="5354651" y="2678581"/>
            <a:ext cx="3973178" cy="2095254"/>
          </a:xfrm>
          <a:prstGeom prst="rect">
            <a:avLst/>
          </a:prstGeom>
          <a:noFill/>
        </p:spPr>
        <p:txBody>
          <a:bodyPr wrap="square" rtlCol="0">
            <a:spAutoFit/>
          </a:bodyPr>
          <a:lstStyle/>
          <a:p>
            <a:pPr>
              <a:lnSpc>
                <a:spcPct val="150000"/>
              </a:lnSpc>
            </a:pPr>
            <a:r>
              <a:rPr lang="de-DE" sz="9600" dirty="0"/>
              <a:t>ENDE</a:t>
            </a:r>
            <a:endParaRPr lang="de-DE" sz="7200" dirty="0"/>
          </a:p>
        </p:txBody>
      </p:sp>
      <p:sp>
        <p:nvSpPr>
          <p:cNvPr id="7" name="Textfeld 6">
            <a:extLst>
              <a:ext uri="{FF2B5EF4-FFF2-40B4-BE49-F238E27FC236}">
                <a16:creationId xmlns:a16="http://schemas.microsoft.com/office/drawing/2014/main" id="{F4E72186-86DE-7EEA-B3AE-14375244D51F}"/>
              </a:ext>
            </a:extLst>
          </p:cNvPr>
          <p:cNvSpPr txBox="1"/>
          <p:nvPr/>
        </p:nvSpPr>
        <p:spPr>
          <a:xfrm>
            <a:off x="3214549" y="3236093"/>
            <a:ext cx="3839197" cy="1862048"/>
          </a:xfrm>
          <a:prstGeom prst="rect">
            <a:avLst/>
          </a:prstGeom>
          <a:noFill/>
        </p:spPr>
        <p:txBody>
          <a:bodyPr wrap="square">
            <a:spAutoFit/>
          </a:bodyPr>
          <a:lstStyle/>
          <a:p>
            <a:r>
              <a:rPr lang="de-DE" sz="11500" dirty="0"/>
              <a:t>⏱️</a:t>
            </a:r>
          </a:p>
        </p:txBody>
      </p:sp>
    </p:spTree>
    <p:extLst>
      <p:ext uri="{BB962C8B-B14F-4D97-AF65-F5344CB8AC3E}">
        <p14:creationId xmlns:p14="http://schemas.microsoft.com/office/powerpoint/2010/main" val="221995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DA5A7-E758-A72B-91E9-898A07EA5B1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E57B324-4594-99DF-B993-55C4F4ADEA34}"/>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D0451160-6DC6-C372-674C-368B153413F0}"/>
              </a:ext>
            </a:extLst>
          </p:cNvPr>
          <p:cNvSpPr>
            <a:spLocks noGrp="1"/>
          </p:cNvSpPr>
          <p:nvPr>
            <p:ph type="body" sz="quarter" idx="32"/>
          </p:nvPr>
        </p:nvSpPr>
        <p:spPr/>
        <p:txBody>
          <a:bodyPr/>
          <a:lstStyle/>
          <a:p>
            <a:r>
              <a:rPr lang="de-DE" sz="4800" dirty="0"/>
              <a:t>Detektiv-Auswertung 2</a:t>
            </a:r>
          </a:p>
        </p:txBody>
      </p:sp>
      <p:sp>
        <p:nvSpPr>
          <p:cNvPr id="6" name="Rechteck 5">
            <a:extLst>
              <a:ext uri="{FF2B5EF4-FFF2-40B4-BE49-F238E27FC236}">
                <a16:creationId xmlns:a16="http://schemas.microsoft.com/office/drawing/2014/main" id="{AC8EC7DB-F202-47A3-7E27-4D3B4B0FDD0B}"/>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7274AF77-6970-34CA-5C22-55838747791B}"/>
              </a:ext>
            </a:extLst>
          </p:cNvPr>
          <p:cNvSpPr/>
          <p:nvPr/>
        </p:nvSpPr>
        <p:spPr>
          <a:xfrm>
            <a:off x="253999" y="2133600"/>
            <a:ext cx="11688731" cy="4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721984C5-F96E-2DF2-1807-F6D4CC22C1D5}"/>
              </a:ext>
            </a:extLst>
          </p:cNvPr>
          <p:cNvSpPr txBox="1"/>
          <p:nvPr/>
        </p:nvSpPr>
        <p:spPr>
          <a:xfrm>
            <a:off x="784518" y="2486763"/>
            <a:ext cx="9265185" cy="170104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de-DE" sz="2400" dirty="0"/>
              <a:t>Jedes richtige Merkmal bedeutet einen Punkt 🥇</a:t>
            </a:r>
          </a:p>
          <a:p>
            <a:pPr marL="457200" indent="-457200">
              <a:lnSpc>
                <a:spcPct val="150000"/>
              </a:lnSpc>
              <a:buFont typeface="Arial" panose="020B0604020202020204" pitchFamily="34" charset="0"/>
              <a:buChar char="•"/>
            </a:pPr>
            <a:r>
              <a:rPr lang="de-DE" sz="2400" dirty="0"/>
              <a:t>Die Gruppe mit den meisten Punkten gewinnt die Challenge</a:t>
            </a:r>
          </a:p>
          <a:p>
            <a:pPr marL="457200" indent="-457200">
              <a:lnSpc>
                <a:spcPct val="150000"/>
              </a:lnSpc>
              <a:buFont typeface="Arial" panose="020B0604020202020204" pitchFamily="34" charset="0"/>
              <a:buChar char="•"/>
            </a:pPr>
            <a:endParaRPr lang="de-DE" sz="2400" dirty="0"/>
          </a:p>
        </p:txBody>
      </p:sp>
    </p:spTree>
    <p:extLst>
      <p:ext uri="{BB962C8B-B14F-4D97-AF65-F5344CB8AC3E}">
        <p14:creationId xmlns:p14="http://schemas.microsoft.com/office/powerpoint/2010/main" val="2563838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B63A-C9B7-3CED-E7DC-F9C30C5EF9E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F398655-15AA-42A2-C953-D08DA15F6BEE}"/>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EC08E279-FD2E-EAE1-E738-3B28B4E7BCC0}"/>
              </a:ext>
            </a:extLst>
          </p:cNvPr>
          <p:cNvSpPr>
            <a:spLocks noGrp="1"/>
          </p:cNvSpPr>
          <p:nvPr>
            <p:ph type="body" sz="quarter" idx="32"/>
          </p:nvPr>
        </p:nvSpPr>
        <p:spPr/>
        <p:txBody>
          <a:bodyPr/>
          <a:lstStyle/>
          <a:p>
            <a:r>
              <a:rPr lang="de-DE" sz="4800" dirty="0"/>
              <a:t>Detektiv-Auswertung 2</a:t>
            </a:r>
          </a:p>
        </p:txBody>
      </p:sp>
      <p:sp>
        <p:nvSpPr>
          <p:cNvPr id="6" name="Rechteck 5">
            <a:extLst>
              <a:ext uri="{FF2B5EF4-FFF2-40B4-BE49-F238E27FC236}">
                <a16:creationId xmlns:a16="http://schemas.microsoft.com/office/drawing/2014/main" id="{417010EE-F9E8-FFE6-0E7E-93C538DFD32A}"/>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2AF751E7-64B5-591B-54D1-935ED50A3025}"/>
              </a:ext>
            </a:extLst>
          </p:cNvPr>
          <p:cNvSpPr txBox="1"/>
          <p:nvPr/>
        </p:nvSpPr>
        <p:spPr>
          <a:xfrm>
            <a:off x="506917" y="2626306"/>
            <a:ext cx="10889037" cy="343170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sz="1600" b="1" dirty="0"/>
              <a:t>Schrift-Kauderwelsch:</a:t>
            </a:r>
            <a:r>
              <a:rPr lang="de-DE" sz="1600" dirty="0"/>
              <a:t> Die Inschrift über dem Portal versucht, „Kultusministerium“ darzustellen, verfällt aber sofort in unleserlichen Buchstabensalat.</a:t>
            </a:r>
          </a:p>
          <a:p>
            <a:pPr marL="285750" indent="-285750">
              <a:spcBef>
                <a:spcPts val="600"/>
              </a:spcBef>
              <a:buFont typeface="Arial" panose="020B0604020202020204" pitchFamily="34" charset="0"/>
              <a:buChar char="•"/>
            </a:pPr>
            <a:r>
              <a:rPr lang="de-DE" sz="1600" b="1" dirty="0"/>
              <a:t>Wappen-Wirrwarr:</a:t>
            </a:r>
            <a:r>
              <a:rPr lang="de-DE" sz="1600" dirty="0"/>
              <a:t> Das vermeintlich bayerische Staatswappen in der Mitte ist ein Fantasieprodukt der KI. Die Löwen und die weiß-blauen Rauten sind völlig deformiert und unvollständig zusammengewürfelt.</a:t>
            </a:r>
          </a:p>
          <a:p>
            <a:pPr marL="285750" indent="-285750">
              <a:spcBef>
                <a:spcPts val="600"/>
              </a:spcBef>
              <a:buFont typeface="Arial" panose="020B0604020202020204" pitchFamily="34" charset="0"/>
              <a:buChar char="•"/>
            </a:pPr>
            <a:r>
              <a:rPr lang="de-DE" sz="1600" b="1" dirty="0"/>
              <a:t>Verschwommene Gesichter und Füße:</a:t>
            </a:r>
            <a:r>
              <a:rPr lang="de-DE" sz="1600" dirty="0"/>
              <a:t> Wenn man genau hinsieht, haben fast alle Passanten auf dem Platz verwaschene Gesichter ohne klare Augen, Nasen oder Münder (besonders die Personen links).</a:t>
            </a:r>
          </a:p>
          <a:p>
            <a:pPr marL="285750" indent="-285750">
              <a:spcBef>
                <a:spcPts val="600"/>
              </a:spcBef>
              <a:buFont typeface="Arial" panose="020B0604020202020204" pitchFamily="34" charset="0"/>
              <a:buChar char="•"/>
            </a:pPr>
            <a:r>
              <a:rPr lang="de-DE" sz="1600" b="1" dirty="0"/>
              <a:t>Geister-Passanten:</a:t>
            </a:r>
            <a:r>
              <a:rPr lang="de-DE" sz="1600" dirty="0"/>
              <a:t> Im Hintergrund auf der rechten Straßenseite verschmelzen die Silhouetten der Fußgänger teilweise fehlerhaft miteinander oder wirken unnatürlich verzerrt.</a:t>
            </a:r>
          </a:p>
          <a:p>
            <a:pPr marL="285750" indent="-285750">
              <a:spcBef>
                <a:spcPts val="600"/>
              </a:spcBef>
              <a:buFont typeface="Arial" panose="020B0604020202020204" pitchFamily="34" charset="0"/>
              <a:buChar char="•"/>
            </a:pPr>
            <a:r>
              <a:rPr lang="de-DE" sz="1600" b="1" dirty="0"/>
              <a:t>Perspektiven-Fehler:</a:t>
            </a:r>
            <a:r>
              <a:rPr lang="de-DE" sz="1600" dirty="0"/>
              <a:t> Die Fluchtlinien der Fensterreihen und Dachkanten am linken Flügel des Gebäudes laufen nicht mathematisch sauber auf denselben Fluchtpunkt zu – die Geometrie wirkt dadurch leicht „verbogen“.</a:t>
            </a:r>
          </a:p>
          <a:p>
            <a:pPr marL="285750" indent="-285750">
              <a:spcBef>
                <a:spcPts val="600"/>
              </a:spcBef>
              <a:buFont typeface="Arial" panose="020B0604020202020204" pitchFamily="34" charset="0"/>
              <a:buChar char="•"/>
            </a:pPr>
            <a:r>
              <a:rPr lang="de-DE" sz="1600" b="1" dirty="0"/>
              <a:t>Logische Fehler: </a:t>
            </a:r>
            <a:r>
              <a:rPr lang="de-DE" sz="1600" dirty="0"/>
              <a:t>Das dargestellte Gebäude ist nicht das Kultusministerium in München. Die Linien auf der Straße sind nicht mittig und unsinnig angeordnet.</a:t>
            </a:r>
          </a:p>
        </p:txBody>
      </p:sp>
      <p:sp>
        <p:nvSpPr>
          <p:cNvPr id="7" name="Textfeld 6">
            <a:extLst>
              <a:ext uri="{FF2B5EF4-FFF2-40B4-BE49-F238E27FC236}">
                <a16:creationId xmlns:a16="http://schemas.microsoft.com/office/drawing/2014/main" id="{EF8F45DF-B7C1-34C5-7F5B-D6280CA8A404}"/>
              </a:ext>
            </a:extLst>
          </p:cNvPr>
          <p:cNvSpPr txBox="1"/>
          <p:nvPr/>
        </p:nvSpPr>
        <p:spPr>
          <a:xfrm>
            <a:off x="416762" y="1854326"/>
            <a:ext cx="10889037" cy="509563"/>
          </a:xfrm>
          <a:prstGeom prst="rect">
            <a:avLst/>
          </a:prstGeom>
          <a:noFill/>
        </p:spPr>
        <p:txBody>
          <a:bodyPr wrap="square" rtlCol="0">
            <a:spAutoFit/>
          </a:bodyPr>
          <a:lstStyle/>
          <a:p>
            <a:pPr>
              <a:lnSpc>
                <a:spcPct val="150000"/>
              </a:lnSpc>
            </a:pPr>
            <a:r>
              <a:rPr lang="de-DE" sz="2000" dirty="0"/>
              <a:t>KI-Merkmale</a:t>
            </a:r>
          </a:p>
        </p:txBody>
      </p:sp>
    </p:spTree>
    <p:extLst>
      <p:ext uri="{BB962C8B-B14F-4D97-AF65-F5344CB8AC3E}">
        <p14:creationId xmlns:p14="http://schemas.microsoft.com/office/powerpoint/2010/main" val="278433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4C29-11E5-B125-F98D-40A879A88B93}"/>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92E4704B-1E36-9C99-F65D-41E4CB0805BE}"/>
              </a:ext>
            </a:extLst>
          </p:cNvPr>
          <p:cNvSpPr/>
          <p:nvPr/>
        </p:nvSpPr>
        <p:spPr>
          <a:xfrm>
            <a:off x="0" y="0"/>
            <a:ext cx="12192254" cy="68274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a:extLst>
              <a:ext uri="{FF2B5EF4-FFF2-40B4-BE49-F238E27FC236}">
                <a16:creationId xmlns:a16="http://schemas.microsoft.com/office/drawing/2014/main" id="{E5FC2A74-D031-2076-00FE-991392FFDCBD}"/>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E7E808E0-E918-979F-5367-45FB23F66500}"/>
              </a:ext>
            </a:extLst>
          </p:cNvPr>
          <p:cNvSpPr>
            <a:spLocks noGrp="1"/>
          </p:cNvSpPr>
          <p:nvPr>
            <p:ph type="body" sz="quarter" idx="32"/>
          </p:nvPr>
        </p:nvSpPr>
        <p:spPr/>
        <p:txBody>
          <a:bodyPr/>
          <a:lstStyle/>
          <a:p>
            <a:endParaRPr lang="de-DE" sz="4800" dirty="0"/>
          </a:p>
        </p:txBody>
      </p:sp>
      <p:sp>
        <p:nvSpPr>
          <p:cNvPr id="6" name="Rechteck 5">
            <a:extLst>
              <a:ext uri="{FF2B5EF4-FFF2-40B4-BE49-F238E27FC236}">
                <a16:creationId xmlns:a16="http://schemas.microsoft.com/office/drawing/2014/main" id="{8EF73EC4-D01E-13DA-2392-8D7C78EF4BDE}"/>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7332880-4659-CD59-3E58-6683035F8FF8}"/>
              </a:ext>
            </a:extLst>
          </p:cNvPr>
          <p:cNvSpPr/>
          <p:nvPr/>
        </p:nvSpPr>
        <p:spPr>
          <a:xfrm>
            <a:off x="253999" y="2133600"/>
            <a:ext cx="11688731" cy="4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8FDF4331-A2E6-D15C-DF33-716E22E4546F}"/>
              </a:ext>
            </a:extLst>
          </p:cNvPr>
          <p:cNvPicPr>
            <a:picLocks noGrp="1" noRot="1" noChangeAspect="1" noMove="1" noResize="1" noEditPoints="1" noAdjustHandles="1" noChangeArrowheads="1" noChangeShapeType="1" noCrop="1"/>
          </p:cNvPicPr>
          <p:nvPr/>
        </p:nvPicPr>
        <p:blipFill>
          <a:blip r:embed="rId2"/>
          <a:srcRect l="239" r="1664"/>
          <a:stretch>
            <a:fillRect/>
          </a:stretch>
        </p:blipFill>
        <p:spPr>
          <a:xfrm>
            <a:off x="0" y="6257"/>
            <a:ext cx="12192000" cy="6832094"/>
          </a:xfrm>
          <a:prstGeom prst="rect">
            <a:avLst/>
          </a:prstGeom>
        </p:spPr>
      </p:pic>
      <p:sp>
        <p:nvSpPr>
          <p:cNvPr id="4" name="Oval 3">
            <a:extLst>
              <a:ext uri="{FF2B5EF4-FFF2-40B4-BE49-F238E27FC236}">
                <a16:creationId xmlns:a16="http://schemas.microsoft.com/office/drawing/2014/main" id="{0D3EB41B-38C5-429D-ED95-E9F46A10429E}"/>
              </a:ext>
            </a:extLst>
          </p:cNvPr>
          <p:cNvSpPr/>
          <p:nvPr/>
        </p:nvSpPr>
        <p:spPr>
          <a:xfrm>
            <a:off x="2841172" y="5711129"/>
            <a:ext cx="304800" cy="3061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49F80A8C-3C4B-5A9C-DEC9-B78F5DDAB5E7}"/>
              </a:ext>
            </a:extLst>
          </p:cNvPr>
          <p:cNvSpPr/>
          <p:nvPr/>
        </p:nvSpPr>
        <p:spPr>
          <a:xfrm>
            <a:off x="5007429" y="5730650"/>
            <a:ext cx="304800" cy="3061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0111E813-B764-0EC8-07DB-F7BC37E4912C}"/>
              </a:ext>
            </a:extLst>
          </p:cNvPr>
          <p:cNvSpPr/>
          <p:nvPr/>
        </p:nvSpPr>
        <p:spPr>
          <a:xfrm>
            <a:off x="7903029" y="5672517"/>
            <a:ext cx="304800" cy="3061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a:extLst>
              <a:ext uri="{FF2B5EF4-FFF2-40B4-BE49-F238E27FC236}">
                <a16:creationId xmlns:a16="http://schemas.microsoft.com/office/drawing/2014/main" id="{73B61C44-DEBC-6BE2-C745-FEC2982AC49E}"/>
              </a:ext>
            </a:extLst>
          </p:cNvPr>
          <p:cNvSpPr/>
          <p:nvPr/>
        </p:nvSpPr>
        <p:spPr>
          <a:xfrm>
            <a:off x="598715" y="5633372"/>
            <a:ext cx="304800" cy="3061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4BEB25E7-7A88-2F1C-B412-81B7E4375CB8}"/>
              </a:ext>
            </a:extLst>
          </p:cNvPr>
          <p:cNvSpPr/>
          <p:nvPr/>
        </p:nvSpPr>
        <p:spPr>
          <a:xfrm>
            <a:off x="5655128" y="2678581"/>
            <a:ext cx="1137558" cy="10225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CE2BA9E-A637-093D-4360-56F2C23D3953}"/>
              </a:ext>
            </a:extLst>
          </p:cNvPr>
          <p:cNvSpPr/>
          <p:nvPr/>
        </p:nvSpPr>
        <p:spPr>
          <a:xfrm>
            <a:off x="5987143" y="1649135"/>
            <a:ext cx="696686" cy="72939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4B66CA32-003E-83B2-FE67-0E6E0022746A}"/>
              </a:ext>
            </a:extLst>
          </p:cNvPr>
          <p:cNvSpPr/>
          <p:nvPr/>
        </p:nvSpPr>
        <p:spPr>
          <a:xfrm>
            <a:off x="10145486" y="5552080"/>
            <a:ext cx="838201" cy="4592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73FD8549-D9BB-976A-D7C2-F489171AE4A7}"/>
              </a:ext>
            </a:extLst>
          </p:cNvPr>
          <p:cNvSpPr/>
          <p:nvPr/>
        </p:nvSpPr>
        <p:spPr>
          <a:xfrm>
            <a:off x="11049000" y="6363769"/>
            <a:ext cx="304800" cy="3061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6264373"/>
      </p:ext>
    </p:extLst>
  </p:cSld>
  <p:clrMapOvr>
    <a:masterClrMapping/>
  </p:clrMapOvr>
  <mc:AlternateContent xmlns:mc="http://schemas.openxmlformats.org/markup-compatibility/2006" xmlns:p14="http://schemas.microsoft.com/office/powerpoint/2010/main">
    <mc:Choice Requires="p14">
      <p:transition p14:dur="0" advTm="60000"/>
    </mc:Choice>
    <mc:Fallback xmlns="">
      <p:transition advTm="6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A2F9-AAA1-5891-211E-3D189CBE3D8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45D80BB9-E64B-4259-8119-19C013749273}"/>
              </a:ext>
            </a:extLst>
          </p:cNvPr>
          <p:cNvSpPr>
            <a:spLocks noGrp="1"/>
          </p:cNvSpPr>
          <p:nvPr>
            <p:ph type="body" sz="quarter" idx="32"/>
          </p:nvPr>
        </p:nvSpPr>
        <p:spPr/>
        <p:txBody>
          <a:bodyPr/>
          <a:lstStyle/>
          <a:p>
            <a:r>
              <a:rPr lang="de-DE" sz="4800" dirty="0"/>
              <a:t>Das Feed-Manifest</a:t>
            </a:r>
          </a:p>
        </p:txBody>
      </p:sp>
      <p:sp>
        <p:nvSpPr>
          <p:cNvPr id="4" name="Textplatzhalter 3">
            <a:extLst>
              <a:ext uri="{FF2B5EF4-FFF2-40B4-BE49-F238E27FC236}">
                <a16:creationId xmlns:a16="http://schemas.microsoft.com/office/drawing/2014/main" id="{84C61282-E271-45AB-31B8-EC1C4BE74E84}"/>
              </a:ext>
            </a:extLst>
          </p:cNvPr>
          <p:cNvSpPr>
            <a:spLocks noGrp="1"/>
          </p:cNvSpPr>
          <p:nvPr>
            <p:ph type="body" sz="quarter" idx="33"/>
          </p:nvPr>
        </p:nvSpPr>
        <p:spPr/>
        <p:txBody>
          <a:bodyPr/>
          <a:lstStyle/>
          <a:p>
            <a:r>
              <a:rPr lang="de-DE" dirty="0"/>
              <a:t>Die Manifest-Taskforce</a:t>
            </a:r>
          </a:p>
        </p:txBody>
      </p:sp>
      <p:sp>
        <p:nvSpPr>
          <p:cNvPr id="5" name="Textplatzhalter 4">
            <a:extLst>
              <a:ext uri="{FF2B5EF4-FFF2-40B4-BE49-F238E27FC236}">
                <a16:creationId xmlns:a16="http://schemas.microsoft.com/office/drawing/2014/main" id="{43B67322-05D5-1133-D708-8D44D38F25D7}"/>
              </a:ext>
            </a:extLst>
          </p:cNvPr>
          <p:cNvSpPr>
            <a:spLocks noGrp="1"/>
          </p:cNvSpPr>
          <p:nvPr>
            <p:ph type="body" sz="quarter" idx="11"/>
          </p:nvPr>
        </p:nvSpPr>
        <p:spPr>
          <a:xfrm>
            <a:off x="6096000" y="5601794"/>
            <a:ext cx="1088028" cy="568320"/>
          </a:xfrm>
        </p:spPr>
        <p:txBody>
          <a:bodyPr/>
          <a:lstStyle/>
          <a:p>
            <a:r>
              <a:rPr lang="de-DE" dirty="0"/>
              <a:t>30</a:t>
            </a:r>
          </a:p>
        </p:txBody>
      </p:sp>
      <p:sp>
        <p:nvSpPr>
          <p:cNvPr id="6" name="Textfeld 5">
            <a:extLst>
              <a:ext uri="{FF2B5EF4-FFF2-40B4-BE49-F238E27FC236}">
                <a16:creationId xmlns:a16="http://schemas.microsoft.com/office/drawing/2014/main" id="{E0DB66A8-59E5-F286-DB8F-A4D589ACC6D2}"/>
              </a:ext>
            </a:extLst>
          </p:cNvPr>
          <p:cNvSpPr txBox="1"/>
          <p:nvPr/>
        </p:nvSpPr>
        <p:spPr>
          <a:xfrm>
            <a:off x="3407004" y="2939993"/>
            <a:ext cx="5377991" cy="2677656"/>
          </a:xfrm>
          <a:prstGeom prst="rect">
            <a:avLst/>
          </a:prstGeom>
          <a:noFill/>
        </p:spPr>
        <p:txBody>
          <a:bodyPr wrap="square" rtlCol="0">
            <a:spAutoFit/>
          </a:bodyPr>
          <a:lstStyle/>
          <a:p>
            <a:pPr algn="ctr"/>
            <a:r>
              <a:rPr lang="de-DE" sz="2400" dirty="0"/>
              <a:t>Gemeinsam setzen wir ein Zeichen gegen Fake News und AI-Slop (KI-Schrott). </a:t>
            </a:r>
          </a:p>
          <a:p>
            <a:pPr algn="ctr"/>
            <a:endParaRPr lang="de-DE" sz="2400" dirty="0"/>
          </a:p>
          <a:p>
            <a:pPr algn="ctr"/>
            <a:r>
              <a:rPr lang="de-DE" sz="2400" dirty="0"/>
              <a:t>Jedes Teammitglied übernimmt dabei eine lebenswichtige Rolle!</a:t>
            </a:r>
          </a:p>
          <a:p>
            <a:pPr algn="ctr"/>
            <a:endParaRPr lang="de-DE" sz="2400" dirty="0"/>
          </a:p>
        </p:txBody>
      </p:sp>
      <p:sp>
        <p:nvSpPr>
          <p:cNvPr id="8" name="Rechteck: abgerundete Ecken 7">
            <a:extLst>
              <a:ext uri="{FF2B5EF4-FFF2-40B4-BE49-F238E27FC236}">
                <a16:creationId xmlns:a16="http://schemas.microsoft.com/office/drawing/2014/main" id="{F6A9669E-945D-C581-CBAB-4769D0347440}"/>
              </a:ext>
            </a:extLst>
          </p:cNvPr>
          <p:cNvSpPr/>
          <p:nvPr/>
        </p:nvSpPr>
        <p:spPr>
          <a:xfrm>
            <a:off x="2144811" y="2556789"/>
            <a:ext cx="7902378" cy="2691528"/>
          </a:xfrm>
          <a:prstGeom prst="roundRect">
            <a:avLst>
              <a:gd name="adj" fmla="val 5439"/>
            </a:avLst>
          </a:prstGeom>
          <a:noFill/>
          <a:ln w="38100">
            <a:solidFill>
              <a:srgbClr val="C028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21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310C9-5EF6-3442-8CC1-06D8C2FB1974}"/>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106C9299-5AA0-7ACD-45A7-FB63531B4EE7}"/>
              </a:ext>
            </a:extLst>
          </p:cNvPr>
          <p:cNvSpPr>
            <a:spLocks noGrp="1"/>
          </p:cNvSpPr>
          <p:nvPr>
            <p:ph type="body" sz="quarter" idx="11"/>
          </p:nvPr>
        </p:nvSpPr>
        <p:spPr>
          <a:xfrm>
            <a:off x="6096000" y="5601794"/>
            <a:ext cx="1088028" cy="568320"/>
          </a:xfrm>
        </p:spPr>
        <p:txBody>
          <a:bodyPr/>
          <a:lstStyle/>
          <a:p>
            <a:r>
              <a:rPr lang="de-DE" dirty="0"/>
              <a:t>7</a:t>
            </a:r>
          </a:p>
        </p:txBody>
      </p:sp>
      <p:sp>
        <p:nvSpPr>
          <p:cNvPr id="2" name="Rechteck 1">
            <a:extLst>
              <a:ext uri="{FF2B5EF4-FFF2-40B4-BE49-F238E27FC236}">
                <a16:creationId xmlns:a16="http://schemas.microsoft.com/office/drawing/2014/main" id="{ADD692F2-CE86-0E3E-4A44-F3FDB7D181D8}"/>
              </a:ext>
            </a:extLst>
          </p:cNvPr>
          <p:cNvSpPr/>
          <p:nvPr/>
        </p:nvSpPr>
        <p:spPr>
          <a:xfrm>
            <a:off x="416762" y="5506720"/>
            <a:ext cx="11318038" cy="6633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436C2BD8-C5A1-08B9-4D56-781CDFD7BE17}"/>
              </a:ext>
            </a:extLst>
          </p:cNvPr>
          <p:cNvSpPr/>
          <p:nvPr/>
        </p:nvSpPr>
        <p:spPr>
          <a:xfrm>
            <a:off x="0" y="0"/>
            <a:ext cx="12192000" cy="6254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DAC1C99-6A8D-B696-FA2E-1CD7A0556336}"/>
              </a:ext>
            </a:extLst>
          </p:cNvPr>
          <p:cNvPicPr>
            <a:picLocks noChangeAspect="1"/>
          </p:cNvPicPr>
          <p:nvPr/>
        </p:nvPicPr>
        <p:blipFill>
          <a:blip r:embed="rId2"/>
          <a:srcRect b="2066"/>
          <a:stretch>
            <a:fillRect/>
          </a:stretch>
        </p:blipFill>
        <p:spPr>
          <a:xfrm>
            <a:off x="2245673" y="300467"/>
            <a:ext cx="7660215" cy="5355401"/>
          </a:xfrm>
          <a:prstGeom prst="rect">
            <a:avLst/>
          </a:prstGeom>
        </p:spPr>
      </p:pic>
      <p:sp>
        <p:nvSpPr>
          <p:cNvPr id="6" name="Textplatzhalter 3">
            <a:extLst>
              <a:ext uri="{FF2B5EF4-FFF2-40B4-BE49-F238E27FC236}">
                <a16:creationId xmlns:a16="http://schemas.microsoft.com/office/drawing/2014/main" id="{E310AAC7-E245-4FCE-1828-3B9928E3F0EB}"/>
              </a:ext>
            </a:extLst>
          </p:cNvPr>
          <p:cNvSpPr txBox="1">
            <a:spLocks/>
          </p:cNvSpPr>
          <p:nvPr/>
        </p:nvSpPr>
        <p:spPr bwMode="auto">
          <a:xfrm>
            <a:off x="1698715" y="5729471"/>
            <a:ext cx="8754132" cy="440643"/>
          </a:xfrm>
          <a:prstGeom prst="rect">
            <a:avLst/>
          </a:prstGeom>
        </p:spPr>
        <p:txBody>
          <a:bodyPr anchor="ctr"/>
          <a:lstStyle>
            <a:lvl1pPr marL="0" indent="0" algn="l" defTabSz="914400">
              <a:lnSpc>
                <a:spcPct val="90000"/>
              </a:lnSpc>
              <a:spcBef>
                <a:spcPts val="1000"/>
              </a:spcBef>
              <a:buFont typeface="Arial"/>
              <a:buNone/>
              <a:defRPr sz="1800">
                <a:solidFill>
                  <a:schemeClr val="tx1"/>
                </a:solidFill>
                <a:latin typeface="Lexend Deca"/>
                <a:ea typeface="+mn-ea"/>
                <a:cs typeface="Lexend Deca"/>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r>
              <a:rPr lang="de-DE" dirty="0"/>
              <a:t>Variante 1</a:t>
            </a:r>
          </a:p>
        </p:txBody>
      </p:sp>
    </p:spTree>
    <p:extLst>
      <p:ext uri="{BB962C8B-B14F-4D97-AF65-F5344CB8AC3E}">
        <p14:creationId xmlns:p14="http://schemas.microsoft.com/office/powerpoint/2010/main" val="248172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0CB4-79D1-D0F3-275C-4C5AA4C51A5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E1200B5-7FA2-FCAE-B862-0B3C9E00FB35}"/>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6635F77E-6C6B-D56C-0E22-D0209340A5D1}"/>
              </a:ext>
            </a:extLst>
          </p:cNvPr>
          <p:cNvSpPr>
            <a:spLocks noGrp="1"/>
          </p:cNvSpPr>
          <p:nvPr>
            <p:ph type="body" sz="quarter" idx="32"/>
          </p:nvPr>
        </p:nvSpPr>
        <p:spPr/>
        <p:txBody>
          <a:bodyPr/>
          <a:lstStyle/>
          <a:p>
            <a:r>
              <a:rPr lang="de-DE" sz="4800" dirty="0"/>
              <a:t>Das Feed-Manifest</a:t>
            </a:r>
          </a:p>
        </p:txBody>
      </p:sp>
      <p:sp>
        <p:nvSpPr>
          <p:cNvPr id="6" name="Rechteck 5">
            <a:extLst>
              <a:ext uri="{FF2B5EF4-FFF2-40B4-BE49-F238E27FC236}">
                <a16:creationId xmlns:a16="http://schemas.microsoft.com/office/drawing/2014/main" id="{CC2C3FCC-F8F5-76AA-AFAF-2E7ED45F09B5}"/>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8E70D00-30FC-C6DF-C192-9521681F23ED}"/>
              </a:ext>
            </a:extLst>
          </p:cNvPr>
          <p:cNvSpPr txBox="1"/>
          <p:nvPr/>
        </p:nvSpPr>
        <p:spPr>
          <a:xfrm>
            <a:off x="758881" y="2828595"/>
            <a:ext cx="10889037" cy="2817951"/>
          </a:xfrm>
          <a:prstGeom prst="rect">
            <a:avLst/>
          </a:prstGeom>
          <a:noFill/>
        </p:spPr>
        <p:txBody>
          <a:bodyPr wrap="square" rtlCol="0">
            <a:spAutoFit/>
          </a:bodyPr>
          <a:lstStyle/>
          <a:p>
            <a:pPr marL="342900" indent="-342900">
              <a:lnSpc>
                <a:spcPct val="150000"/>
              </a:lnSpc>
              <a:buAutoNum type="arabicPeriod"/>
            </a:pPr>
            <a:r>
              <a:rPr lang="de-DE" sz="2000" b="1" i="1" dirty="0"/>
              <a:t>Verteilung der Jobs in eurer Gruppe:</a:t>
            </a:r>
          </a:p>
          <a:p>
            <a:pPr>
              <a:lnSpc>
                <a:spcPct val="150000"/>
              </a:lnSpc>
            </a:pPr>
            <a:endParaRPr lang="de-DE" sz="2000" b="1" dirty="0"/>
          </a:p>
          <a:p>
            <a:pPr>
              <a:lnSpc>
                <a:spcPct val="150000"/>
              </a:lnSpc>
            </a:pPr>
            <a:r>
              <a:rPr lang="de-DE" sz="2000" b="1" dirty="0"/>
              <a:t>⏱️ Chef:</a:t>
            </a:r>
            <a:r>
              <a:rPr lang="de-DE" sz="2000" dirty="0"/>
              <a:t> Du leitest das Gespräch und achtest auf die Zeit.</a:t>
            </a:r>
          </a:p>
          <a:p>
            <a:pPr>
              <a:lnSpc>
                <a:spcPct val="150000"/>
              </a:lnSpc>
            </a:pPr>
            <a:r>
              <a:rPr lang="de-DE" sz="2000" b="1" dirty="0"/>
              <a:t>✅ Prüfer:</a:t>
            </a:r>
            <a:r>
              <a:rPr lang="de-DE" sz="2000" dirty="0"/>
              <a:t> Du checkst, ob die Ideen im echten Leben (aus Social Media) funktionieren. </a:t>
            </a:r>
          </a:p>
          <a:p>
            <a:pPr>
              <a:lnSpc>
                <a:spcPct val="150000"/>
              </a:lnSpc>
            </a:pPr>
            <a:r>
              <a:rPr lang="de-DE" sz="2000" b="1" dirty="0"/>
              <a:t>✍️ Protokollant:</a:t>
            </a:r>
            <a:r>
              <a:rPr lang="de-DE" sz="2000" dirty="0"/>
              <a:t> Ihr schreibt die besten Ideen groß und leserlich auf die Karten.</a:t>
            </a:r>
          </a:p>
          <a:p>
            <a:pPr>
              <a:lnSpc>
                <a:spcPct val="150000"/>
              </a:lnSpc>
            </a:pPr>
            <a:r>
              <a:rPr lang="de-DE" sz="2000" b="1" dirty="0"/>
              <a:t>🗣️ Sprecher:</a:t>
            </a:r>
            <a:r>
              <a:rPr lang="de-DE" sz="2000" dirty="0"/>
              <a:t> Ihr stellt die Ergebnisse gleich der Klasse vor.</a:t>
            </a:r>
          </a:p>
        </p:txBody>
      </p:sp>
      <p:sp>
        <p:nvSpPr>
          <p:cNvPr id="4" name="Textplatzhalter 3">
            <a:extLst>
              <a:ext uri="{FF2B5EF4-FFF2-40B4-BE49-F238E27FC236}">
                <a16:creationId xmlns:a16="http://schemas.microsoft.com/office/drawing/2014/main" id="{2570EF27-547B-AA96-9998-16DBE47AAFD5}"/>
              </a:ext>
            </a:extLst>
          </p:cNvPr>
          <p:cNvSpPr>
            <a:spLocks noGrp="1"/>
          </p:cNvSpPr>
          <p:nvPr>
            <p:ph type="body" sz="quarter" idx="33"/>
          </p:nvPr>
        </p:nvSpPr>
        <p:spPr>
          <a:xfrm>
            <a:off x="416762" y="1945579"/>
            <a:ext cx="8754132" cy="440643"/>
          </a:xfrm>
        </p:spPr>
        <p:txBody>
          <a:bodyPr/>
          <a:lstStyle/>
          <a:p>
            <a:r>
              <a:rPr lang="de-DE" dirty="0"/>
              <a:t>Die Manifest-Taskforce</a:t>
            </a:r>
          </a:p>
        </p:txBody>
      </p:sp>
    </p:spTree>
    <p:extLst>
      <p:ext uri="{BB962C8B-B14F-4D97-AF65-F5344CB8AC3E}">
        <p14:creationId xmlns:p14="http://schemas.microsoft.com/office/powerpoint/2010/main" val="4196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D681B-889A-7F89-B151-5059EDF2540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7187AD2-8C03-16C4-0AD4-C6666AC870A2}"/>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B6F203B0-0B65-6A1E-A10C-910F03849F38}"/>
              </a:ext>
            </a:extLst>
          </p:cNvPr>
          <p:cNvSpPr>
            <a:spLocks noGrp="1"/>
          </p:cNvSpPr>
          <p:nvPr>
            <p:ph type="body" sz="quarter" idx="32"/>
          </p:nvPr>
        </p:nvSpPr>
        <p:spPr/>
        <p:txBody>
          <a:bodyPr/>
          <a:lstStyle/>
          <a:p>
            <a:r>
              <a:rPr lang="de-DE" sz="4800" dirty="0"/>
              <a:t>Das Feed-Manifest</a:t>
            </a:r>
          </a:p>
        </p:txBody>
      </p:sp>
      <p:sp>
        <p:nvSpPr>
          <p:cNvPr id="6" name="Rechteck 5">
            <a:extLst>
              <a:ext uri="{FF2B5EF4-FFF2-40B4-BE49-F238E27FC236}">
                <a16:creationId xmlns:a16="http://schemas.microsoft.com/office/drawing/2014/main" id="{84CAE399-9549-5B6B-47D5-8A393E9E4CAB}"/>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3877497-E315-594F-B5D9-8A73D194C1E2}"/>
              </a:ext>
            </a:extLst>
          </p:cNvPr>
          <p:cNvSpPr txBox="1"/>
          <p:nvPr/>
        </p:nvSpPr>
        <p:spPr>
          <a:xfrm>
            <a:off x="758881" y="2828595"/>
            <a:ext cx="10889037" cy="2817951"/>
          </a:xfrm>
          <a:prstGeom prst="rect">
            <a:avLst/>
          </a:prstGeom>
          <a:noFill/>
        </p:spPr>
        <p:txBody>
          <a:bodyPr wrap="square" rtlCol="0">
            <a:spAutoFit/>
          </a:bodyPr>
          <a:lstStyle/>
          <a:p>
            <a:pPr>
              <a:lnSpc>
                <a:spcPct val="150000"/>
              </a:lnSpc>
            </a:pPr>
            <a:r>
              <a:rPr lang="de-DE" sz="2000" b="1" i="1" dirty="0"/>
              <a:t>2. Findet eure Vorsätze (10 Minuten):</a:t>
            </a:r>
          </a:p>
          <a:p>
            <a:pPr>
              <a:lnSpc>
                <a:spcPct val="150000"/>
              </a:lnSpc>
            </a:pPr>
            <a:endParaRPr lang="de-DE" sz="2000" b="1" dirty="0"/>
          </a:p>
          <a:p>
            <a:pPr>
              <a:lnSpc>
                <a:spcPct val="150000"/>
              </a:lnSpc>
            </a:pPr>
            <a:r>
              <a:rPr lang="de-DE" sz="2000" dirty="0"/>
              <a:t>Diskutiert im Team und schreibt für jede der drei Säulen mindestens eine klare Regel auf:</a:t>
            </a:r>
          </a:p>
          <a:p>
            <a:pPr>
              <a:lnSpc>
                <a:spcPct val="150000"/>
              </a:lnSpc>
            </a:pPr>
            <a:r>
              <a:rPr lang="de-DE" sz="2000" b="1" dirty="0"/>
              <a:t>Wir sehen genau hin bei...</a:t>
            </a:r>
            <a:r>
              <a:rPr lang="de-DE" sz="2000" dirty="0"/>
              <a:t> (Woran erkennen wir Fakes/AI-Slop (KI-Schrott)?)</a:t>
            </a:r>
          </a:p>
          <a:p>
            <a:pPr>
              <a:lnSpc>
                <a:spcPct val="150000"/>
              </a:lnSpc>
            </a:pPr>
            <a:r>
              <a:rPr lang="de-DE" sz="2000" b="1" dirty="0"/>
              <a:t>Wir klicken nicht auf...</a:t>
            </a:r>
            <a:r>
              <a:rPr lang="de-DE" sz="2000" dirty="0"/>
              <a:t> (Welche digitalen Köder ignorieren wir ab jetzt?)</a:t>
            </a:r>
          </a:p>
          <a:p>
            <a:pPr>
              <a:lnSpc>
                <a:spcPct val="150000"/>
              </a:lnSpc>
            </a:pPr>
            <a:r>
              <a:rPr lang="de-DE" sz="2000" b="1" dirty="0"/>
              <a:t>Wir handeln aktiv, indem wir...</a:t>
            </a:r>
            <a:r>
              <a:rPr lang="de-DE" sz="2000" dirty="0"/>
              <a:t> (Wie stoppen wir die Verbreitung?)</a:t>
            </a:r>
          </a:p>
        </p:txBody>
      </p:sp>
      <p:sp>
        <p:nvSpPr>
          <p:cNvPr id="4" name="Textplatzhalter 3">
            <a:extLst>
              <a:ext uri="{FF2B5EF4-FFF2-40B4-BE49-F238E27FC236}">
                <a16:creationId xmlns:a16="http://schemas.microsoft.com/office/drawing/2014/main" id="{9BC49505-1FB4-A2E6-85D9-C80FDD080A20}"/>
              </a:ext>
            </a:extLst>
          </p:cNvPr>
          <p:cNvSpPr>
            <a:spLocks noGrp="1"/>
          </p:cNvSpPr>
          <p:nvPr>
            <p:ph type="body" sz="quarter" idx="33"/>
          </p:nvPr>
        </p:nvSpPr>
        <p:spPr>
          <a:xfrm>
            <a:off x="416762" y="1945579"/>
            <a:ext cx="8754132" cy="440643"/>
          </a:xfrm>
        </p:spPr>
        <p:txBody>
          <a:bodyPr/>
          <a:lstStyle/>
          <a:p>
            <a:r>
              <a:rPr lang="de-DE" dirty="0"/>
              <a:t>Die Manifest-Taskforce</a:t>
            </a:r>
          </a:p>
        </p:txBody>
      </p:sp>
    </p:spTree>
    <p:extLst>
      <p:ext uri="{BB962C8B-B14F-4D97-AF65-F5344CB8AC3E}">
        <p14:creationId xmlns:p14="http://schemas.microsoft.com/office/powerpoint/2010/main" val="202803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865B-29AE-29B1-BF8B-25A7EAC034B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72FD65E-7E60-CFEC-5A4E-7F4D366BAAF6}"/>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B42AE24C-8612-CECB-CC4F-DAB5E071C72B}"/>
              </a:ext>
            </a:extLst>
          </p:cNvPr>
          <p:cNvSpPr>
            <a:spLocks noGrp="1"/>
          </p:cNvSpPr>
          <p:nvPr>
            <p:ph type="body" sz="quarter" idx="32"/>
          </p:nvPr>
        </p:nvSpPr>
        <p:spPr/>
        <p:txBody>
          <a:bodyPr/>
          <a:lstStyle/>
          <a:p>
            <a:r>
              <a:rPr lang="de-DE" sz="4800" dirty="0"/>
              <a:t>Das Feed-Manifest</a:t>
            </a:r>
          </a:p>
        </p:txBody>
      </p:sp>
      <p:sp>
        <p:nvSpPr>
          <p:cNvPr id="6" name="Rechteck 5">
            <a:extLst>
              <a:ext uri="{FF2B5EF4-FFF2-40B4-BE49-F238E27FC236}">
                <a16:creationId xmlns:a16="http://schemas.microsoft.com/office/drawing/2014/main" id="{B14C7C33-4D55-47AC-B598-FE6B5B2DBDD5}"/>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FC2E4038-EF49-597C-DE30-577E7597FEEA}"/>
              </a:ext>
            </a:extLst>
          </p:cNvPr>
          <p:cNvSpPr txBox="1"/>
          <p:nvPr/>
        </p:nvSpPr>
        <p:spPr>
          <a:xfrm>
            <a:off x="758881" y="2828595"/>
            <a:ext cx="10889037" cy="2914452"/>
          </a:xfrm>
          <a:prstGeom prst="rect">
            <a:avLst/>
          </a:prstGeom>
          <a:noFill/>
        </p:spPr>
        <p:txBody>
          <a:bodyPr wrap="square" rtlCol="0">
            <a:spAutoFit/>
          </a:bodyPr>
          <a:lstStyle/>
          <a:p>
            <a:pPr>
              <a:lnSpc>
                <a:spcPct val="150000"/>
              </a:lnSpc>
            </a:pPr>
            <a:r>
              <a:rPr lang="de-DE" sz="2000" b="1" i="1" dirty="0"/>
              <a:t>3. Das Finale:</a:t>
            </a:r>
          </a:p>
          <a:p>
            <a:pPr>
              <a:lnSpc>
                <a:spcPct val="150000"/>
              </a:lnSpc>
            </a:pPr>
            <a:endParaRPr lang="de-DE" sz="2000" b="1" dirty="0"/>
          </a:p>
          <a:p>
            <a:r>
              <a:rPr lang="de-DE" sz="2000" dirty="0"/>
              <a:t>Die Sprecher bringen die Karten nach vorne und kleben sie an die Manifest-Wand.</a:t>
            </a:r>
          </a:p>
          <a:p>
            <a:endParaRPr lang="de-DE" sz="2000" dirty="0"/>
          </a:p>
          <a:p>
            <a:r>
              <a:rPr lang="de-DE" sz="2000" dirty="0"/>
              <a:t>Aus den verschiedenen Karten entsteht euer Feed-Manifest. Hängt dieses an einem geeigneten Platz in eurem Klassenzimmer auf!</a:t>
            </a:r>
          </a:p>
          <a:p>
            <a:pPr>
              <a:lnSpc>
                <a:spcPct val="150000"/>
              </a:lnSpc>
            </a:pPr>
            <a:endParaRPr lang="de-DE" sz="3200" dirty="0"/>
          </a:p>
        </p:txBody>
      </p:sp>
      <p:sp>
        <p:nvSpPr>
          <p:cNvPr id="4" name="Textplatzhalter 3">
            <a:extLst>
              <a:ext uri="{FF2B5EF4-FFF2-40B4-BE49-F238E27FC236}">
                <a16:creationId xmlns:a16="http://schemas.microsoft.com/office/drawing/2014/main" id="{4F93D033-6CD5-0D5B-10C4-FAEAF6B197E4}"/>
              </a:ext>
            </a:extLst>
          </p:cNvPr>
          <p:cNvSpPr>
            <a:spLocks noGrp="1"/>
          </p:cNvSpPr>
          <p:nvPr>
            <p:ph type="body" sz="quarter" idx="33"/>
          </p:nvPr>
        </p:nvSpPr>
        <p:spPr>
          <a:xfrm>
            <a:off x="416762" y="1945579"/>
            <a:ext cx="8754132" cy="440643"/>
          </a:xfrm>
        </p:spPr>
        <p:txBody>
          <a:bodyPr/>
          <a:lstStyle/>
          <a:p>
            <a:r>
              <a:rPr lang="de-DE" dirty="0"/>
              <a:t>Die Manifest-Taskforce</a:t>
            </a:r>
          </a:p>
        </p:txBody>
      </p:sp>
    </p:spTree>
    <p:extLst>
      <p:ext uri="{BB962C8B-B14F-4D97-AF65-F5344CB8AC3E}">
        <p14:creationId xmlns:p14="http://schemas.microsoft.com/office/powerpoint/2010/main" val="101964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BBDF-94FD-F382-9955-EA756D929C0B}"/>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9ABF8AE9-F47B-DFE1-56FD-F05B36AF5D75}"/>
              </a:ext>
            </a:extLst>
          </p:cNvPr>
          <p:cNvSpPr>
            <a:spLocks noGrp="1"/>
          </p:cNvSpPr>
          <p:nvPr>
            <p:ph type="body" sz="quarter" idx="11"/>
          </p:nvPr>
        </p:nvSpPr>
        <p:spPr>
          <a:xfrm>
            <a:off x="6096000" y="5601794"/>
            <a:ext cx="1088028" cy="568320"/>
          </a:xfrm>
        </p:spPr>
        <p:txBody>
          <a:bodyPr/>
          <a:lstStyle/>
          <a:p>
            <a:r>
              <a:rPr lang="de-DE" dirty="0"/>
              <a:t>7</a:t>
            </a:r>
          </a:p>
        </p:txBody>
      </p:sp>
      <p:sp>
        <p:nvSpPr>
          <p:cNvPr id="2" name="Rechteck 1">
            <a:extLst>
              <a:ext uri="{FF2B5EF4-FFF2-40B4-BE49-F238E27FC236}">
                <a16:creationId xmlns:a16="http://schemas.microsoft.com/office/drawing/2014/main" id="{72EC4A84-6B9F-7CC9-F26A-4CBA4E26D890}"/>
              </a:ext>
            </a:extLst>
          </p:cNvPr>
          <p:cNvSpPr/>
          <p:nvPr/>
        </p:nvSpPr>
        <p:spPr>
          <a:xfrm>
            <a:off x="416762" y="5506720"/>
            <a:ext cx="11318038" cy="6633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5A54B95C-73C5-6E59-6846-8DF6E023FBAC}"/>
              </a:ext>
            </a:extLst>
          </p:cNvPr>
          <p:cNvGrpSpPr/>
          <p:nvPr/>
        </p:nvGrpSpPr>
        <p:grpSpPr>
          <a:xfrm>
            <a:off x="0" y="0"/>
            <a:ext cx="12192000" cy="6254227"/>
            <a:chOff x="0" y="0"/>
            <a:chExt cx="12192000" cy="6254227"/>
          </a:xfrm>
        </p:grpSpPr>
        <p:sp>
          <p:nvSpPr>
            <p:cNvPr id="13" name="Rechteck 12">
              <a:extLst>
                <a:ext uri="{FF2B5EF4-FFF2-40B4-BE49-F238E27FC236}">
                  <a16:creationId xmlns:a16="http://schemas.microsoft.com/office/drawing/2014/main" id="{1BB7DF94-4FA7-8290-077D-12EF7899A8CB}"/>
                </a:ext>
              </a:extLst>
            </p:cNvPr>
            <p:cNvSpPr/>
            <p:nvPr/>
          </p:nvSpPr>
          <p:spPr>
            <a:xfrm>
              <a:off x="0" y="0"/>
              <a:ext cx="12192000" cy="6254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639E85B6-0D82-0B76-9334-B21E70A9A8FC}"/>
                </a:ext>
              </a:extLst>
            </p:cNvPr>
            <p:cNvPicPr>
              <a:picLocks noChangeAspect="1"/>
            </p:cNvPicPr>
            <p:nvPr/>
          </p:nvPicPr>
          <p:blipFill>
            <a:blip r:embed="rId2"/>
            <a:stretch>
              <a:fillRect/>
            </a:stretch>
          </p:blipFill>
          <p:spPr>
            <a:xfrm>
              <a:off x="1718934" y="0"/>
              <a:ext cx="8754132" cy="6254227"/>
            </a:xfrm>
            <a:prstGeom prst="rect">
              <a:avLst/>
            </a:prstGeom>
          </p:spPr>
        </p:pic>
      </p:grpSp>
      <p:sp>
        <p:nvSpPr>
          <p:cNvPr id="15" name="Textplatzhalter 3">
            <a:extLst>
              <a:ext uri="{FF2B5EF4-FFF2-40B4-BE49-F238E27FC236}">
                <a16:creationId xmlns:a16="http://schemas.microsoft.com/office/drawing/2014/main" id="{CB20988D-972F-D678-19B7-394DBA36132A}"/>
              </a:ext>
            </a:extLst>
          </p:cNvPr>
          <p:cNvSpPr txBox="1">
            <a:spLocks/>
          </p:cNvSpPr>
          <p:nvPr/>
        </p:nvSpPr>
        <p:spPr bwMode="auto">
          <a:xfrm>
            <a:off x="1698715" y="5729471"/>
            <a:ext cx="8754132" cy="440643"/>
          </a:xfrm>
          <a:prstGeom prst="rect">
            <a:avLst/>
          </a:prstGeom>
        </p:spPr>
        <p:txBody>
          <a:bodyPr anchor="ctr"/>
          <a:lstStyle>
            <a:lvl1pPr marL="0" indent="0" algn="l" defTabSz="914400">
              <a:lnSpc>
                <a:spcPct val="90000"/>
              </a:lnSpc>
              <a:spcBef>
                <a:spcPts val="1000"/>
              </a:spcBef>
              <a:buFont typeface="Arial"/>
              <a:buNone/>
              <a:defRPr sz="1800">
                <a:solidFill>
                  <a:schemeClr val="tx1"/>
                </a:solidFill>
                <a:latin typeface="Lexend Deca"/>
                <a:ea typeface="+mn-ea"/>
                <a:cs typeface="Lexend Deca"/>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r>
              <a:rPr lang="de-DE" dirty="0"/>
              <a:t>Variante 2</a:t>
            </a:r>
          </a:p>
        </p:txBody>
      </p:sp>
    </p:spTree>
    <p:extLst>
      <p:ext uri="{BB962C8B-B14F-4D97-AF65-F5344CB8AC3E}">
        <p14:creationId xmlns:p14="http://schemas.microsoft.com/office/powerpoint/2010/main" val="18014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77061B6-92BF-8ECA-153F-120CED741356}"/>
              </a:ext>
            </a:extLst>
          </p:cNvPr>
          <p:cNvSpPr>
            <a:spLocks noGrp="1"/>
          </p:cNvSpPr>
          <p:nvPr>
            <p:ph type="body" sz="quarter" idx="32"/>
          </p:nvPr>
        </p:nvSpPr>
        <p:spPr/>
        <p:txBody>
          <a:bodyPr/>
          <a:lstStyle/>
          <a:p>
            <a:r>
              <a:rPr lang="de-DE" sz="5400" dirty="0"/>
              <a:t>Die Klick-Fabrik</a:t>
            </a:r>
          </a:p>
        </p:txBody>
      </p:sp>
      <p:sp>
        <p:nvSpPr>
          <p:cNvPr id="4" name="Textplatzhalter 3">
            <a:extLst>
              <a:ext uri="{FF2B5EF4-FFF2-40B4-BE49-F238E27FC236}">
                <a16:creationId xmlns:a16="http://schemas.microsoft.com/office/drawing/2014/main" id="{138E606D-92AE-BB41-6AB1-153F1CC88B1C}"/>
              </a:ext>
            </a:extLst>
          </p:cNvPr>
          <p:cNvSpPr>
            <a:spLocks noGrp="1"/>
          </p:cNvSpPr>
          <p:nvPr>
            <p:ph type="body" sz="quarter" idx="33"/>
          </p:nvPr>
        </p:nvSpPr>
        <p:spPr/>
        <p:txBody>
          <a:bodyPr/>
          <a:lstStyle/>
          <a:p>
            <a:r>
              <a:rPr lang="de-DE" dirty="0"/>
              <a:t>Partnerarbeit</a:t>
            </a:r>
          </a:p>
        </p:txBody>
      </p:sp>
      <p:sp>
        <p:nvSpPr>
          <p:cNvPr id="5" name="Textplatzhalter 4">
            <a:extLst>
              <a:ext uri="{FF2B5EF4-FFF2-40B4-BE49-F238E27FC236}">
                <a16:creationId xmlns:a16="http://schemas.microsoft.com/office/drawing/2014/main" id="{CE18EFD1-9AA1-F487-A966-60D8FB319EAA}"/>
              </a:ext>
            </a:extLst>
          </p:cNvPr>
          <p:cNvSpPr>
            <a:spLocks noGrp="1"/>
          </p:cNvSpPr>
          <p:nvPr>
            <p:ph type="body" sz="quarter" idx="11"/>
          </p:nvPr>
        </p:nvSpPr>
        <p:spPr>
          <a:xfrm>
            <a:off x="6096000" y="5601794"/>
            <a:ext cx="1088028" cy="568320"/>
          </a:xfrm>
        </p:spPr>
        <p:txBody>
          <a:bodyPr/>
          <a:lstStyle/>
          <a:p>
            <a:r>
              <a:rPr lang="de-DE" dirty="0"/>
              <a:t>7</a:t>
            </a:r>
          </a:p>
        </p:txBody>
      </p:sp>
      <p:sp>
        <p:nvSpPr>
          <p:cNvPr id="6" name="Textfeld 5">
            <a:extLst>
              <a:ext uri="{FF2B5EF4-FFF2-40B4-BE49-F238E27FC236}">
                <a16:creationId xmlns:a16="http://schemas.microsoft.com/office/drawing/2014/main" id="{C18D2D5D-BC92-49AE-4A30-4BE48625173F}"/>
              </a:ext>
            </a:extLst>
          </p:cNvPr>
          <p:cNvSpPr txBox="1"/>
          <p:nvPr/>
        </p:nvSpPr>
        <p:spPr>
          <a:xfrm>
            <a:off x="1249680" y="2634536"/>
            <a:ext cx="4267200" cy="2831544"/>
          </a:xfrm>
          <a:prstGeom prst="rect">
            <a:avLst/>
          </a:prstGeom>
          <a:noFill/>
        </p:spPr>
        <p:txBody>
          <a:bodyPr wrap="square" rtlCol="0">
            <a:spAutoFit/>
          </a:bodyPr>
          <a:lstStyle/>
          <a:p>
            <a:r>
              <a:rPr lang="de-DE" sz="2000" dirty="0"/>
              <a:t>Verwandelt in </a:t>
            </a:r>
            <a:r>
              <a:rPr lang="de-DE" sz="2000" b="1" dirty="0"/>
              <a:t>Partnerarbeit</a:t>
            </a:r>
            <a:r>
              <a:rPr lang="de-DE" sz="2000" dirty="0"/>
              <a:t> folgende Nachricht in eine Schlagzeile für </a:t>
            </a:r>
            <a:r>
              <a:rPr lang="de-DE" sz="2000" dirty="0" err="1"/>
              <a:t>Social</a:t>
            </a:r>
            <a:r>
              <a:rPr lang="de-DE" sz="2000" dirty="0"/>
              <a:t> Media! </a:t>
            </a:r>
          </a:p>
          <a:p>
            <a:pPr>
              <a:buFont typeface="Arial" panose="020B0604020202020204" pitchFamily="34" charset="0"/>
              <a:buChar char="•"/>
            </a:pPr>
            <a:endParaRPr lang="de-DE" sz="2000" dirty="0"/>
          </a:p>
          <a:p>
            <a:r>
              <a:rPr lang="de-DE" sz="2000" dirty="0"/>
              <a:t>Nutzt dabei typische </a:t>
            </a:r>
            <a:r>
              <a:rPr lang="de-DE" sz="2000" b="1" dirty="0"/>
              <a:t>Übertreibungen, Emojis und Versprechen</a:t>
            </a:r>
            <a:r>
              <a:rPr lang="de-DE" sz="2000" dirty="0"/>
              <a:t>, sodass jeder Nutzer auf die Nachricht klicken will!</a:t>
            </a:r>
          </a:p>
          <a:p>
            <a:endParaRPr lang="de-DE" dirty="0"/>
          </a:p>
        </p:txBody>
      </p:sp>
      <p:sp>
        <p:nvSpPr>
          <p:cNvPr id="7" name="Textfeld 6">
            <a:extLst>
              <a:ext uri="{FF2B5EF4-FFF2-40B4-BE49-F238E27FC236}">
                <a16:creationId xmlns:a16="http://schemas.microsoft.com/office/drawing/2014/main" id="{FD943C68-A666-AEBC-F9ED-B133F56D3747}"/>
              </a:ext>
            </a:extLst>
          </p:cNvPr>
          <p:cNvSpPr txBox="1"/>
          <p:nvPr/>
        </p:nvSpPr>
        <p:spPr>
          <a:xfrm>
            <a:off x="6090133" y="3429000"/>
            <a:ext cx="5917746" cy="1354217"/>
          </a:xfrm>
          <a:prstGeom prst="rect">
            <a:avLst/>
          </a:prstGeom>
          <a:noFill/>
        </p:spPr>
        <p:txBody>
          <a:bodyPr wrap="square" rtlCol="0">
            <a:spAutoFit/>
          </a:bodyPr>
          <a:lstStyle/>
          <a:p>
            <a:r>
              <a:rPr lang="de-DE" sz="3200" b="1" dirty="0"/>
              <a:t>„Im Pausenhof wurde ein neuer Mülleimer aufgestellt.“</a:t>
            </a:r>
          </a:p>
          <a:p>
            <a:endParaRPr lang="de-DE" dirty="0"/>
          </a:p>
        </p:txBody>
      </p:sp>
      <p:sp>
        <p:nvSpPr>
          <p:cNvPr id="8" name="Rechteck: abgerundete Ecken 7">
            <a:extLst>
              <a:ext uri="{FF2B5EF4-FFF2-40B4-BE49-F238E27FC236}">
                <a16:creationId xmlns:a16="http://schemas.microsoft.com/office/drawing/2014/main" id="{E0D5963C-06E5-33F5-66D4-9F40CDEA223B}"/>
              </a:ext>
            </a:extLst>
          </p:cNvPr>
          <p:cNvSpPr/>
          <p:nvPr/>
        </p:nvSpPr>
        <p:spPr>
          <a:xfrm>
            <a:off x="873760" y="2556789"/>
            <a:ext cx="4643120" cy="2691528"/>
          </a:xfrm>
          <a:prstGeom prst="roundRect">
            <a:avLst>
              <a:gd name="adj" fmla="val 5439"/>
            </a:avLst>
          </a:prstGeom>
          <a:noFill/>
          <a:ln w="38100">
            <a:solidFill>
              <a:srgbClr val="C028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731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91A4-DC85-B548-DD26-1C79717F473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7B45356-9AD2-9820-58B1-D575FDD72E0C}"/>
              </a:ext>
            </a:extLst>
          </p:cNvPr>
          <p:cNvSpPr>
            <a:spLocks noGrp="1"/>
          </p:cNvSpPr>
          <p:nvPr>
            <p:ph type="body" sz="quarter" idx="32"/>
          </p:nvPr>
        </p:nvSpPr>
        <p:spPr/>
        <p:txBody>
          <a:bodyPr/>
          <a:lstStyle/>
          <a:p>
            <a:r>
              <a:rPr lang="de-DE" sz="3600" dirty="0"/>
              <a:t>3.3 Wenn Informationen täuschen </a:t>
            </a:r>
          </a:p>
          <a:p>
            <a:r>
              <a:rPr lang="de-DE" sz="3600" dirty="0"/>
              <a:t>- Fake News, Clickbait und KI im Feed</a:t>
            </a:r>
          </a:p>
        </p:txBody>
      </p:sp>
      <p:sp>
        <p:nvSpPr>
          <p:cNvPr id="4" name="Textplatzhalter 3">
            <a:extLst>
              <a:ext uri="{FF2B5EF4-FFF2-40B4-BE49-F238E27FC236}">
                <a16:creationId xmlns:a16="http://schemas.microsoft.com/office/drawing/2014/main" id="{A0AD7C94-36A7-D609-D2F9-3C83B5CE1B93}"/>
              </a:ext>
            </a:extLst>
          </p:cNvPr>
          <p:cNvSpPr>
            <a:spLocks noGrp="1"/>
          </p:cNvSpPr>
          <p:nvPr>
            <p:ph type="body" sz="quarter" idx="11"/>
          </p:nvPr>
        </p:nvSpPr>
        <p:spPr>
          <a:xfrm>
            <a:off x="5854856" y="5590130"/>
            <a:ext cx="1088028" cy="568320"/>
          </a:xfrm>
        </p:spPr>
        <p:txBody>
          <a:bodyPr/>
          <a:lstStyle/>
          <a:p>
            <a:r>
              <a:rPr lang="de-DE" dirty="0"/>
              <a:t>20</a:t>
            </a:r>
          </a:p>
        </p:txBody>
      </p:sp>
      <p:sp>
        <p:nvSpPr>
          <p:cNvPr id="5" name="Textplatzhalter 4">
            <a:extLst>
              <a:ext uri="{FF2B5EF4-FFF2-40B4-BE49-F238E27FC236}">
                <a16:creationId xmlns:a16="http://schemas.microsoft.com/office/drawing/2014/main" id="{8E1AFA06-AD78-9FE1-E6B2-B8B02570F558}"/>
              </a:ext>
            </a:extLst>
          </p:cNvPr>
          <p:cNvSpPr>
            <a:spLocks noGrp="1"/>
          </p:cNvSpPr>
          <p:nvPr>
            <p:ph type="body" sz="quarter" idx="31"/>
          </p:nvPr>
        </p:nvSpPr>
        <p:spPr/>
        <p:txBody>
          <a:bodyPr/>
          <a:lstStyle/>
          <a:p>
            <a:endParaRPr lang="de-DE"/>
          </a:p>
        </p:txBody>
      </p:sp>
    </p:spTree>
    <p:extLst>
      <p:ext uri="{BB962C8B-B14F-4D97-AF65-F5344CB8AC3E}">
        <p14:creationId xmlns:p14="http://schemas.microsoft.com/office/powerpoint/2010/main" val="587188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52DC54B-896A-E166-2F47-DC8D79E3938C}"/>
              </a:ext>
            </a:extLst>
          </p:cNvPr>
          <p:cNvSpPr>
            <a:spLocks noGrp="1"/>
          </p:cNvSpPr>
          <p:nvPr>
            <p:ph type="body" sz="quarter" idx="32"/>
          </p:nvPr>
        </p:nvSpPr>
        <p:spPr/>
        <p:txBody>
          <a:bodyPr/>
          <a:lstStyle/>
          <a:p>
            <a:r>
              <a:rPr lang="de-DE" sz="4800" dirty="0"/>
              <a:t>Die 60-Sekunden-Challenge</a:t>
            </a:r>
          </a:p>
        </p:txBody>
      </p:sp>
      <p:sp>
        <p:nvSpPr>
          <p:cNvPr id="6" name="Rechteck 5">
            <a:extLst>
              <a:ext uri="{FF2B5EF4-FFF2-40B4-BE49-F238E27FC236}">
                <a16:creationId xmlns:a16="http://schemas.microsoft.com/office/drawing/2014/main" id="{D44D0D64-2EFD-FF2B-CE18-B802DDDDE878}"/>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7D5C0583-0FE8-2002-D7F0-B5F55FA6B66E}"/>
              </a:ext>
            </a:extLst>
          </p:cNvPr>
          <p:cNvSpPr/>
          <p:nvPr/>
        </p:nvSpPr>
        <p:spPr>
          <a:xfrm>
            <a:off x="253999" y="2133600"/>
            <a:ext cx="11681327" cy="4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1">
            <a:extLst>
              <a:ext uri="{FF2B5EF4-FFF2-40B4-BE49-F238E27FC236}">
                <a16:creationId xmlns:a16="http://schemas.microsoft.com/office/drawing/2014/main" id="{EC5CBF47-10AD-1C6D-2C5E-E839621219C3}"/>
              </a:ext>
            </a:extLst>
          </p:cNvPr>
          <p:cNvSpPr>
            <a:spLocks noGrp="1"/>
          </p:cNvSpPr>
          <p:nvPr>
            <p:ph type="body" sz="quarter" idx="31"/>
          </p:nvPr>
        </p:nvSpPr>
        <p:spPr/>
        <p:txBody>
          <a:bodyPr/>
          <a:lstStyle/>
          <a:p>
            <a:pPr>
              <a:defRPr/>
            </a:pPr>
            <a:r>
              <a:rPr lang="de-DE" dirty="0"/>
              <a:t>Kapitel 3.3 | Wenn Informationen täuschen</a:t>
            </a:r>
          </a:p>
        </p:txBody>
      </p:sp>
      <p:sp>
        <p:nvSpPr>
          <p:cNvPr id="9" name="Textfeld 8">
            <a:extLst>
              <a:ext uri="{FF2B5EF4-FFF2-40B4-BE49-F238E27FC236}">
                <a16:creationId xmlns:a16="http://schemas.microsoft.com/office/drawing/2014/main" id="{D1AE123E-D0F2-F3E4-22B1-E57E5456F805}"/>
              </a:ext>
            </a:extLst>
          </p:cNvPr>
          <p:cNvSpPr txBox="1"/>
          <p:nvPr/>
        </p:nvSpPr>
        <p:spPr>
          <a:xfrm>
            <a:off x="1455478" y="2572035"/>
            <a:ext cx="9265185" cy="2809039"/>
          </a:xfrm>
          <a:prstGeom prst="rect">
            <a:avLst/>
          </a:prstGeom>
          <a:noFill/>
        </p:spPr>
        <p:txBody>
          <a:bodyPr wrap="square" rtlCol="0">
            <a:spAutoFit/>
          </a:bodyPr>
          <a:lstStyle/>
          <a:p>
            <a:pPr>
              <a:lnSpc>
                <a:spcPct val="150000"/>
              </a:lnSpc>
            </a:pPr>
            <a:r>
              <a:rPr lang="de-DE" sz="2400" i="1" dirty="0"/>
              <a:t>Willkommen zum ultimativen Fakten-Check! </a:t>
            </a:r>
          </a:p>
          <a:p>
            <a:pPr>
              <a:lnSpc>
                <a:spcPct val="150000"/>
              </a:lnSpc>
            </a:pPr>
            <a:r>
              <a:rPr lang="de-DE" sz="2400" i="1" dirty="0"/>
              <a:t>Ihr seid die </a:t>
            </a:r>
            <a:r>
              <a:rPr lang="de-DE" sz="2400" b="1" i="1" dirty="0"/>
              <a:t>Elite-Einheit der KI-Detektive</a:t>
            </a:r>
            <a:r>
              <a:rPr lang="de-DE" sz="2400" i="1" dirty="0"/>
              <a:t>. Vor euch liegt ein Bild, das gerade viral geht. Aber Achtung: Es stinkt nach Fake! </a:t>
            </a:r>
          </a:p>
          <a:p>
            <a:pPr>
              <a:lnSpc>
                <a:spcPct val="150000"/>
              </a:lnSpc>
            </a:pPr>
            <a:r>
              <a:rPr lang="de-DE" sz="2400" i="1" dirty="0"/>
              <a:t>Ihr habt gleich genau 60 Sekunden Zeit, um als Team so viele Beweise wie möglich zu finden, warum dieses Bild NICHT echt ist.</a:t>
            </a:r>
            <a:endParaRPr lang="de-DE" sz="2400" dirty="0"/>
          </a:p>
        </p:txBody>
      </p:sp>
    </p:spTree>
    <p:extLst>
      <p:ext uri="{BB962C8B-B14F-4D97-AF65-F5344CB8AC3E}">
        <p14:creationId xmlns:p14="http://schemas.microsoft.com/office/powerpoint/2010/main" val="1619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290E-52B0-94EC-07E9-9F7B2E01CFE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CFD5406A-31B8-AE57-4488-F46531E8B2A5}"/>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2E3674BC-A954-4DE6-D8F4-8908D12CD253}"/>
              </a:ext>
            </a:extLst>
          </p:cNvPr>
          <p:cNvSpPr>
            <a:spLocks noGrp="1"/>
          </p:cNvSpPr>
          <p:nvPr>
            <p:ph type="body" sz="quarter" idx="32"/>
          </p:nvPr>
        </p:nvSpPr>
        <p:spPr/>
        <p:txBody>
          <a:bodyPr/>
          <a:lstStyle/>
          <a:p>
            <a:r>
              <a:rPr lang="de-DE" sz="4800" dirty="0"/>
              <a:t>Detektiv-Auftrag 1</a:t>
            </a:r>
          </a:p>
        </p:txBody>
      </p:sp>
      <p:sp>
        <p:nvSpPr>
          <p:cNvPr id="6" name="Rechteck 5">
            <a:extLst>
              <a:ext uri="{FF2B5EF4-FFF2-40B4-BE49-F238E27FC236}">
                <a16:creationId xmlns:a16="http://schemas.microsoft.com/office/drawing/2014/main" id="{59501D4F-40F2-D46E-E599-9D5CAC93950A}"/>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98ED678B-E6D9-2B70-9421-591E5BF18966}"/>
              </a:ext>
            </a:extLst>
          </p:cNvPr>
          <p:cNvSpPr txBox="1"/>
          <p:nvPr/>
        </p:nvSpPr>
        <p:spPr>
          <a:xfrm>
            <a:off x="758881" y="2828595"/>
            <a:ext cx="10889037" cy="2664063"/>
          </a:xfrm>
          <a:prstGeom prst="rect">
            <a:avLst/>
          </a:prstGeom>
          <a:noFill/>
        </p:spPr>
        <p:txBody>
          <a:bodyPr wrap="square" rtlCol="0">
            <a:spAutoFit/>
          </a:bodyPr>
          <a:lstStyle/>
          <a:p>
            <a:pPr marL="457200" indent="-457200">
              <a:buFont typeface="Arial" panose="020B0604020202020204" pitchFamily="34" charset="0"/>
              <a:buChar char="•"/>
            </a:pPr>
            <a:r>
              <a:rPr lang="de-DE" sz="2000" dirty="0"/>
              <a:t>Findet innerhalb 60 Sekunden so viele Merkmale eines manipulierten Bildes wie möglich</a:t>
            </a:r>
          </a:p>
          <a:p>
            <a:pPr marL="457200" indent="-457200">
              <a:lnSpc>
                <a:spcPct val="150000"/>
              </a:lnSpc>
              <a:buFont typeface="Arial" panose="020B0604020202020204" pitchFamily="34" charset="0"/>
              <a:buChar char="•"/>
            </a:pPr>
            <a:r>
              <a:rPr lang="de-DE" sz="2000" dirty="0"/>
              <a:t>Schreibt diese nummeriert auf einen Notizzettel</a:t>
            </a:r>
          </a:p>
          <a:p>
            <a:pPr marL="457200" indent="-457200">
              <a:lnSpc>
                <a:spcPct val="150000"/>
              </a:lnSpc>
              <a:buFont typeface="Arial" panose="020B0604020202020204" pitchFamily="34" charset="0"/>
              <a:buChar char="•"/>
            </a:pPr>
            <a:r>
              <a:rPr lang="de-DE" sz="2000" dirty="0"/>
              <a:t>Jedes richtige Merkmal bedeutet einen Punkt 🥇</a:t>
            </a:r>
          </a:p>
          <a:p>
            <a:pPr marL="457200" indent="-457200">
              <a:lnSpc>
                <a:spcPct val="150000"/>
              </a:lnSpc>
              <a:buFont typeface="Arial" panose="020B0604020202020204" pitchFamily="34" charset="0"/>
              <a:buChar char="•"/>
            </a:pPr>
            <a:r>
              <a:rPr lang="de-DE" sz="2000" dirty="0"/>
              <a:t>Wer ein Indiz nennt, das kein anderes Team hat, bekommt einen Bonuspunkt 🎖️</a:t>
            </a:r>
          </a:p>
          <a:p>
            <a:pPr marL="457200" indent="-457200">
              <a:lnSpc>
                <a:spcPct val="150000"/>
              </a:lnSpc>
              <a:buFont typeface="Arial" panose="020B0604020202020204" pitchFamily="34" charset="0"/>
              <a:buChar char="•"/>
            </a:pPr>
            <a:r>
              <a:rPr lang="de-DE" sz="2000" dirty="0"/>
              <a:t>Die Gruppe mit den meisten Punkten gewinnt die Challenge!</a:t>
            </a:r>
          </a:p>
          <a:p>
            <a:pPr marL="457200" indent="-457200">
              <a:lnSpc>
                <a:spcPct val="150000"/>
              </a:lnSpc>
              <a:buFont typeface="Arial" panose="020B0604020202020204" pitchFamily="34" charset="0"/>
              <a:buChar char="•"/>
            </a:pPr>
            <a:endParaRPr lang="de-DE" sz="2000" dirty="0"/>
          </a:p>
        </p:txBody>
      </p:sp>
    </p:spTree>
    <p:extLst>
      <p:ext uri="{BB962C8B-B14F-4D97-AF65-F5344CB8AC3E}">
        <p14:creationId xmlns:p14="http://schemas.microsoft.com/office/powerpoint/2010/main" val="175641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72831-F14F-78E7-85D4-6FEEC0FC3738}"/>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316B4E07-7221-FF3E-60A0-CF596B9E1458}"/>
              </a:ext>
            </a:extLst>
          </p:cNvPr>
          <p:cNvSpPr/>
          <p:nvPr/>
        </p:nvSpPr>
        <p:spPr>
          <a:xfrm>
            <a:off x="0" y="0"/>
            <a:ext cx="12192254" cy="68274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a:extLst>
              <a:ext uri="{FF2B5EF4-FFF2-40B4-BE49-F238E27FC236}">
                <a16:creationId xmlns:a16="http://schemas.microsoft.com/office/drawing/2014/main" id="{5314DCF8-0AD0-C907-CD21-88351E6F268F}"/>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BFB0EE4B-8446-6E87-6453-F42D21CE4E52}"/>
              </a:ext>
            </a:extLst>
          </p:cNvPr>
          <p:cNvSpPr>
            <a:spLocks noGrp="1"/>
          </p:cNvSpPr>
          <p:nvPr>
            <p:ph type="body" sz="quarter" idx="32"/>
          </p:nvPr>
        </p:nvSpPr>
        <p:spPr/>
        <p:txBody>
          <a:bodyPr/>
          <a:lstStyle/>
          <a:p>
            <a:endParaRPr lang="de-DE" sz="4800" dirty="0"/>
          </a:p>
        </p:txBody>
      </p:sp>
      <p:sp>
        <p:nvSpPr>
          <p:cNvPr id="6" name="Rechteck 5">
            <a:extLst>
              <a:ext uri="{FF2B5EF4-FFF2-40B4-BE49-F238E27FC236}">
                <a16:creationId xmlns:a16="http://schemas.microsoft.com/office/drawing/2014/main" id="{375D836E-A4C4-66F8-3896-6095DE40092F}"/>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64038EEB-CBBF-AD91-97CB-A49499E1C46B}"/>
              </a:ext>
            </a:extLst>
          </p:cNvPr>
          <p:cNvSpPr/>
          <p:nvPr/>
        </p:nvSpPr>
        <p:spPr>
          <a:xfrm>
            <a:off x="253999" y="2133600"/>
            <a:ext cx="11688731" cy="4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10231C7E-A0AD-2F0A-DCFC-6593E4417EE3}"/>
              </a:ext>
            </a:extLst>
          </p:cNvPr>
          <p:cNvPicPr>
            <a:picLocks noChangeAspect="1"/>
          </p:cNvPicPr>
          <p:nvPr/>
        </p:nvPicPr>
        <p:blipFill>
          <a:blip r:embed="rId4"/>
          <a:srcRect l="-85" r="165"/>
          <a:stretch>
            <a:fillRect/>
          </a:stretch>
        </p:blipFill>
        <p:spPr>
          <a:xfrm>
            <a:off x="-14485" y="-9760"/>
            <a:ext cx="12205111" cy="6662808"/>
          </a:xfrm>
          <a:prstGeom prst="rect">
            <a:avLst/>
          </a:prstGeom>
          <a:ln>
            <a:noFill/>
          </a:ln>
        </p:spPr>
      </p:pic>
      <p:sp>
        <p:nvSpPr>
          <p:cNvPr id="7" name="Abgerundetes Rechteck 12">
            <a:extLst>
              <a:ext uri="{FF2B5EF4-FFF2-40B4-BE49-F238E27FC236}">
                <a16:creationId xmlns:a16="http://schemas.microsoft.com/office/drawing/2014/main" id="{F50ABE0D-9D16-C164-B74E-8ADC239B18D0}"/>
              </a:ext>
            </a:extLst>
          </p:cNvPr>
          <p:cNvSpPr/>
          <p:nvPr/>
        </p:nvSpPr>
        <p:spPr bwMode="auto">
          <a:xfrm>
            <a:off x="0" y="6653048"/>
            <a:ext cx="12192000" cy="204952"/>
          </a:xfrm>
          <a:prstGeom prst="roundRect">
            <a:avLst>
              <a:gd name="adj" fmla="val 0"/>
            </a:avLst>
          </a:prstGeom>
          <a:gradFill>
            <a:gsLst>
              <a:gs pos="0">
                <a:srgbClr val="561229"/>
              </a:gs>
              <a:gs pos="100000">
                <a:srgbClr val="D42C67"/>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Quiz-Quest-Music">
            <a:hlinkClick r:id="" action="ppaction://media"/>
            <a:extLst>
              <a:ext uri="{FF2B5EF4-FFF2-40B4-BE49-F238E27FC236}">
                <a16:creationId xmlns:a16="http://schemas.microsoft.com/office/drawing/2014/main" id="{45D1C413-1C5E-B6DD-0317-E5E1D5268859}"/>
              </a:ext>
            </a:extLst>
          </p:cNvPr>
          <p:cNvPicPr>
            <a:picLocks noChangeAspect="1"/>
          </p:cNvPicPr>
          <p:nvPr>
            <a:audioFile r:link="rId1"/>
            <p:extLst>
              <p:ext uri="{DAA4B4D4-6D71-4841-9C94-3DE7FCFB9230}">
                <p14:media xmlns:p14="http://schemas.microsoft.com/office/powerpoint/2010/main" r:embed="rId2">
                  <p14:trim st="18567.3569" end="4156.9928"/>
                  <p14:fade in="1000"/>
                </p14:media>
              </p:ext>
            </p:extLst>
          </p:nvPr>
        </p:nvPicPr>
        <p:blipFill>
          <a:blip r:embed="rId5"/>
          <a:stretch>
            <a:fillRect/>
          </a:stretch>
        </p:blipFill>
        <p:spPr>
          <a:xfrm>
            <a:off x="11576137" y="4553"/>
            <a:ext cx="589643" cy="589643"/>
          </a:xfrm>
          <a:prstGeom prst="rect">
            <a:avLst/>
          </a:prstGeom>
        </p:spPr>
      </p:pic>
    </p:spTree>
    <p:extLst>
      <p:ext uri="{BB962C8B-B14F-4D97-AF65-F5344CB8AC3E}">
        <p14:creationId xmlns:p14="http://schemas.microsoft.com/office/powerpoint/2010/main" val="820880107"/>
      </p:ext>
    </p:extLst>
  </p:cSld>
  <p:clrMapOvr>
    <a:masterClrMapping/>
  </p:clrMapOvr>
  <mc:AlternateContent xmlns:mc="http://schemas.openxmlformats.org/markup-compatibility/2006" xmlns:p14="http://schemas.microsoft.com/office/powerpoint/2010/main">
    <mc:Choice Requires="p14">
      <p:transition p14:dur="0" advTm="60000"/>
    </mc:Choice>
    <mc:Fallback xmlns="">
      <p:transition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217" fill="hold"/>
                                        <p:tgtEl>
                                          <p:spTgt spid="8"/>
                                        </p:tgtEl>
                                      </p:cBhvr>
                                    </p:cmd>
                                  </p:childTnLst>
                                </p:cTn>
                              </p:par>
                              <p:par>
                                <p:cTn id="7" presetID="2" presetClass="exit" presetSubtype="8" fill="hold" grpId="0" nodeType="withEffect">
                                  <p:stCondLst>
                                    <p:cond delay="0"/>
                                  </p:stCondLst>
                                  <p:childTnLst>
                                    <p:anim calcmode="lin" valueType="num">
                                      <p:cBhvr additive="base">
                                        <p:cTn id="8" dur="58000"/>
                                        <p:tgtEl>
                                          <p:spTgt spid="7"/>
                                        </p:tgtEl>
                                        <p:attrNameLst>
                                          <p:attrName>ppt_x</p:attrName>
                                        </p:attrNameLst>
                                      </p:cBhvr>
                                      <p:tavLst>
                                        <p:tav tm="0">
                                          <p:val>
                                            <p:strVal val="ppt_x"/>
                                          </p:val>
                                        </p:tav>
                                        <p:tav tm="100000">
                                          <p:val>
                                            <p:strVal val="0-ppt_w/2"/>
                                          </p:val>
                                        </p:tav>
                                      </p:tavLst>
                                    </p:anim>
                                    <p:anim calcmode="lin" valueType="num">
                                      <p:cBhvr additive="base">
                                        <p:cTn id="9" dur="58000"/>
                                        <p:tgtEl>
                                          <p:spTgt spid="7"/>
                                        </p:tgtEl>
                                        <p:attrNameLst>
                                          <p:attrName>ppt_y</p:attrName>
                                        </p:attrNameLst>
                                      </p:cBhvr>
                                      <p:tavLst>
                                        <p:tav tm="0">
                                          <p:val>
                                            <p:strVal val="ppt_y"/>
                                          </p:val>
                                        </p:tav>
                                        <p:tav tm="100000">
                                          <p:val>
                                            <p:strVal val="ppt_y"/>
                                          </p:val>
                                        </p:tav>
                                      </p:tavLst>
                                    </p:anim>
                                    <p:set>
                                      <p:cBhvr>
                                        <p:cTn id="10" dur="1" fill="hold">
                                          <p:stCondLst>
                                            <p:cond delay="57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1F9B7-A099-5945-80A1-85FA161C1FA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D0A1F37-77A2-D821-E2CC-7C3A28D1B13C}"/>
              </a:ext>
            </a:extLst>
          </p:cNvPr>
          <p:cNvSpPr>
            <a:spLocks noGrp="1"/>
          </p:cNvSpPr>
          <p:nvPr>
            <p:ph type="body" sz="quarter" idx="31"/>
          </p:nvPr>
        </p:nvSpPr>
        <p:spPr/>
        <p:txBody>
          <a:bodyPr/>
          <a:lstStyle/>
          <a:p>
            <a:pPr>
              <a:defRPr/>
            </a:pPr>
            <a:r>
              <a:rPr lang="de-DE" dirty="0"/>
              <a:t>Kapitel 3.3 | Wenn Informationen täuschen</a:t>
            </a:r>
          </a:p>
        </p:txBody>
      </p:sp>
      <p:sp>
        <p:nvSpPr>
          <p:cNvPr id="3" name="Textplatzhalter 2">
            <a:extLst>
              <a:ext uri="{FF2B5EF4-FFF2-40B4-BE49-F238E27FC236}">
                <a16:creationId xmlns:a16="http://schemas.microsoft.com/office/drawing/2014/main" id="{DF5C8AAF-F777-4125-7C98-2A5F043D5E0C}"/>
              </a:ext>
            </a:extLst>
          </p:cNvPr>
          <p:cNvSpPr>
            <a:spLocks noGrp="1"/>
          </p:cNvSpPr>
          <p:nvPr>
            <p:ph type="body" sz="quarter" idx="32"/>
          </p:nvPr>
        </p:nvSpPr>
        <p:spPr/>
        <p:txBody>
          <a:bodyPr/>
          <a:lstStyle/>
          <a:p>
            <a:r>
              <a:rPr lang="de-DE" sz="4800" dirty="0"/>
              <a:t>Detektiv-Auftrag 1</a:t>
            </a:r>
          </a:p>
        </p:txBody>
      </p:sp>
      <p:sp>
        <p:nvSpPr>
          <p:cNvPr id="6" name="Rechteck 5">
            <a:extLst>
              <a:ext uri="{FF2B5EF4-FFF2-40B4-BE49-F238E27FC236}">
                <a16:creationId xmlns:a16="http://schemas.microsoft.com/office/drawing/2014/main" id="{641457F6-4E2F-2C19-0805-823CA7E56AB5}"/>
              </a:ext>
            </a:extLst>
          </p:cNvPr>
          <p:cNvSpPr/>
          <p:nvPr/>
        </p:nvSpPr>
        <p:spPr>
          <a:xfrm>
            <a:off x="416762" y="5466735"/>
            <a:ext cx="11342619" cy="71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FF71324-EEAE-B55D-D348-0182ED3A4116}"/>
              </a:ext>
            </a:extLst>
          </p:cNvPr>
          <p:cNvSpPr/>
          <p:nvPr/>
        </p:nvSpPr>
        <p:spPr>
          <a:xfrm>
            <a:off x="253999" y="2133600"/>
            <a:ext cx="11688731" cy="4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4495108E-07E8-DBA9-87B8-A05F53BAC1C2}"/>
              </a:ext>
            </a:extLst>
          </p:cNvPr>
          <p:cNvSpPr txBox="1"/>
          <p:nvPr/>
        </p:nvSpPr>
        <p:spPr>
          <a:xfrm>
            <a:off x="5354651" y="2678581"/>
            <a:ext cx="3973178" cy="2095254"/>
          </a:xfrm>
          <a:prstGeom prst="rect">
            <a:avLst/>
          </a:prstGeom>
          <a:noFill/>
        </p:spPr>
        <p:txBody>
          <a:bodyPr wrap="square" rtlCol="0">
            <a:spAutoFit/>
          </a:bodyPr>
          <a:lstStyle/>
          <a:p>
            <a:pPr>
              <a:lnSpc>
                <a:spcPct val="150000"/>
              </a:lnSpc>
            </a:pPr>
            <a:r>
              <a:rPr lang="de-DE" sz="9600" dirty="0"/>
              <a:t>ENDE</a:t>
            </a:r>
            <a:endParaRPr lang="de-DE" sz="7200" dirty="0"/>
          </a:p>
        </p:txBody>
      </p:sp>
      <p:sp>
        <p:nvSpPr>
          <p:cNvPr id="7" name="Textfeld 6">
            <a:extLst>
              <a:ext uri="{FF2B5EF4-FFF2-40B4-BE49-F238E27FC236}">
                <a16:creationId xmlns:a16="http://schemas.microsoft.com/office/drawing/2014/main" id="{B38E5334-8807-096D-3016-59BE10828F39}"/>
              </a:ext>
            </a:extLst>
          </p:cNvPr>
          <p:cNvSpPr txBox="1"/>
          <p:nvPr/>
        </p:nvSpPr>
        <p:spPr>
          <a:xfrm>
            <a:off x="3214549" y="3236093"/>
            <a:ext cx="3839197" cy="1862048"/>
          </a:xfrm>
          <a:prstGeom prst="rect">
            <a:avLst/>
          </a:prstGeom>
          <a:noFill/>
        </p:spPr>
        <p:txBody>
          <a:bodyPr wrap="square">
            <a:spAutoFit/>
          </a:bodyPr>
          <a:lstStyle/>
          <a:p>
            <a:r>
              <a:rPr lang="de-DE" sz="11500" dirty="0"/>
              <a:t>⏱️</a:t>
            </a:r>
          </a:p>
        </p:txBody>
      </p:sp>
    </p:spTree>
    <p:extLst>
      <p:ext uri="{BB962C8B-B14F-4D97-AF65-F5344CB8AC3E}">
        <p14:creationId xmlns:p14="http://schemas.microsoft.com/office/powerpoint/2010/main" val="2150410051"/>
      </p:ext>
    </p:extLst>
  </p:cSld>
  <p:clrMapOvr>
    <a:masterClrMapping/>
  </p:clrMapOvr>
</p:sld>
</file>

<file path=ppt/theme/theme1.xml><?xml version="1.0" encoding="utf-8"?>
<a:theme xmlns:a="http://schemas.openxmlformats.org/drawingml/2006/main" name="Social-Media-Kompas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I-Kompass">
  <a:themeElements>
    <a:clrScheme name="ByCS Farben">
      <a:dk1>
        <a:srgbClr val="000000"/>
      </a:dk1>
      <a:lt1>
        <a:srgbClr val="FFFFFF"/>
      </a:lt1>
      <a:dk2>
        <a:srgbClr val="0E2841"/>
      </a:dk2>
      <a:lt2>
        <a:srgbClr val="E8E8E8"/>
      </a:lt2>
      <a:accent1>
        <a:srgbClr val="008204"/>
      </a:accent1>
      <a:accent2>
        <a:srgbClr val="00AADA"/>
      </a:accent2>
      <a:accent3>
        <a:srgbClr val="D32C67"/>
      </a:accent3>
      <a:accent4>
        <a:srgbClr val="D33F00"/>
      </a:accent4>
      <a:accent5>
        <a:srgbClr val="DEE1E6"/>
      </a:accent5>
      <a:accent6>
        <a:srgbClr val="DEE1E6"/>
      </a:accent6>
      <a:hlink>
        <a:srgbClr val="467886"/>
      </a:hlink>
      <a:folHlink>
        <a:srgbClr val="96607D"/>
      </a:folHlink>
    </a:clrScheme>
    <a:fontScheme nam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1054</Words>
  <Application>Microsoft Office PowerPoint</Application>
  <PresentationFormat>Breitbild</PresentationFormat>
  <Paragraphs>114</Paragraphs>
  <Slides>22</Slides>
  <Notes>3</Notes>
  <HiddenSlides>0</HiddenSlides>
  <MMClips>2</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Aptos</vt:lpstr>
      <vt:lpstr>Arial</vt:lpstr>
      <vt:lpstr>Atkinson Hyperlegible</vt:lpstr>
      <vt:lpstr>Atkinson Hyperlegible Bold</vt:lpstr>
      <vt:lpstr>Calibri</vt:lpstr>
      <vt:lpstr>Lexend Deca</vt:lpstr>
      <vt:lpstr>Wingdings</vt:lpstr>
      <vt:lpstr>Social-Media-Kompass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Ober</dc:creator>
  <cp:lastModifiedBy>Auburger, Maximilian</cp:lastModifiedBy>
  <cp:revision>66</cp:revision>
  <dcterms:created xsi:type="dcterms:W3CDTF">2025-06-17T13:43:22Z</dcterms:created>
  <dcterms:modified xsi:type="dcterms:W3CDTF">2026-06-15T06:52:14Z</dcterms:modified>
</cp:coreProperties>
</file>