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72" r:id="rId5"/>
  </p:sldIdLst>
  <p:sldSz cx="12192000" cy="6858000"/>
  <p:notesSz cx="6858000" cy="9144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923" autoAdjust="0"/>
  </p:normalViewPr>
  <p:slideViewPr>
    <p:cSldViewPr snapToGrid="0">
      <p:cViewPr varScale="1">
        <p:scale>
          <a:sx n="115" d="100"/>
          <a:sy n="115" d="100"/>
        </p:scale>
        <p:origin x="706" y="8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FB5182C-609B-53FC-2931-044DCA338A81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2838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42255255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95995093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t>Löschen Sie den Eintrag, der nicht für Sie zutrifft</a:t>
            </a:r>
          </a:p>
        </p:txBody>
      </p:sp>
      <p:sp>
        <p:nvSpPr>
          <p:cNvPr id="177089562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2522582-71B8-755F-F620-6B9FD9408BC3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3419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87826431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21852935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t>Löschen Sie den Eintrag, der nicht für Sie zutrifft</a:t>
            </a:r>
          </a:p>
        </p:txBody>
      </p:sp>
      <p:sp>
        <p:nvSpPr>
          <p:cNvPr id="1572833441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D8CB16C-A40B-85EF-C9A2-4D843F4ED992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2502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441C4BE-9B49-013D-F94E-8BEC5695B5BC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0221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Weblek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Titel Weblektion</a:t>
            </a:r>
            <a:endParaRPr/>
          </a:p>
        </p:txBody>
      </p:sp>
      <p:sp>
        <p:nvSpPr>
          <p:cNvPr id="11" name="Rechteck 10"/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251790" y="2247740"/>
            <a:ext cx="11685600" cy="269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" name="Freeform 16"/>
          <p:cNvSpPr/>
          <p:nvPr userDrawn="1"/>
        </p:nvSpPr>
        <p:spPr bwMode="auto">
          <a:xfrm>
            <a:off x="1182589" y="2108202"/>
            <a:ext cx="2853929" cy="336766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noFill/>
          <a:ln w="38100" cap="sq">
            <a:solidFill>
              <a:schemeClr val="accent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" name="Textfeld 19"/>
          <p:cNvSpPr txBox="1"/>
          <p:nvPr userDrawn="1"/>
        </p:nvSpPr>
        <p:spPr bwMode="auto">
          <a:xfrm>
            <a:off x="1182589" y="4823423"/>
            <a:ext cx="2853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b="1">
                <a:latin typeface="Atkinson Hyperlegible"/>
              </a:rPr>
              <a:t>Scanne den QR-Code</a:t>
            </a:r>
            <a:endParaRPr/>
          </a:p>
        </p:txBody>
      </p:sp>
      <p:grpSp>
        <p:nvGrpSpPr>
          <p:cNvPr id="36" name="Gruppieren 35"/>
          <p:cNvGrpSpPr/>
          <p:nvPr userDrawn="1"/>
        </p:nvGrpSpPr>
        <p:grpSpPr bwMode="auto">
          <a:xfrm>
            <a:off x="5478050" y="2706930"/>
            <a:ext cx="5355080" cy="734231"/>
            <a:chOff x="5478050" y="2964569"/>
            <a:chExt cx="5355080" cy="734231"/>
          </a:xfrm>
        </p:grpSpPr>
        <p:pic>
          <p:nvPicPr>
            <p:cNvPr id="8" name="Grafik 7"/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/>
          </p:blipFill>
          <p:spPr bwMode="auto">
            <a:xfrm>
              <a:off x="5478050" y="2964569"/>
              <a:ext cx="733292" cy="734231"/>
            </a:xfrm>
            <a:prstGeom prst="rect">
              <a:avLst/>
            </a:prstGeom>
          </p:spPr>
        </p:pic>
        <p:grpSp>
          <p:nvGrpSpPr>
            <p:cNvPr id="35" name="Gruppieren 34"/>
            <p:cNvGrpSpPr/>
            <p:nvPr userDrawn="1"/>
          </p:nvGrpSpPr>
          <p:grpSpPr bwMode="auto">
            <a:xfrm>
              <a:off x="6226390" y="2986605"/>
              <a:ext cx="4606740" cy="690158"/>
              <a:chOff x="6226390" y="3011963"/>
              <a:chExt cx="4606740" cy="690158"/>
            </a:xfrm>
          </p:grpSpPr>
          <p:sp>
            <p:nvSpPr>
              <p:cNvPr id="17" name="Textfeld 16"/>
              <p:cNvSpPr txBox="1"/>
              <p:nvPr userDrawn="1"/>
            </p:nvSpPr>
            <p:spPr bwMode="auto">
              <a:xfrm>
                <a:off x="6226390" y="3011963"/>
                <a:ext cx="446112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de-DE" sz="2000" b="1">
                    <a:latin typeface="Atkinson Hyperlegible"/>
                  </a:rPr>
                  <a:t>Kopfhörer bereithalten!</a:t>
                </a:r>
                <a:endParaRPr/>
              </a:p>
            </p:txBody>
          </p:sp>
          <p:sp>
            <p:nvSpPr>
              <p:cNvPr id="18" name="Textfeld 17"/>
              <p:cNvSpPr txBox="1"/>
              <p:nvPr userDrawn="1"/>
            </p:nvSpPr>
            <p:spPr bwMode="auto">
              <a:xfrm>
                <a:off x="6226391" y="3332789"/>
                <a:ext cx="46067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de-DE" sz="1800" b="0">
                    <a:latin typeface="Atkinson Hyperlegible"/>
                  </a:rPr>
                  <a:t>Du brauchst sie für Videos und Audios</a:t>
                </a:r>
                <a:endParaRPr/>
              </a:p>
            </p:txBody>
          </p:sp>
        </p:grpSp>
      </p:grpSp>
      <p:sp>
        <p:nvSpPr>
          <p:cNvPr id="24" name="Textfeld 23"/>
          <p:cNvSpPr txBox="1"/>
          <p:nvPr userDrawn="1"/>
        </p:nvSpPr>
        <p:spPr bwMode="auto">
          <a:xfrm>
            <a:off x="5195341" y="2108201"/>
            <a:ext cx="4466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400" b="1">
                <a:solidFill>
                  <a:schemeClr val="accent1"/>
                </a:solidFill>
                <a:latin typeface="Lexend Deca"/>
                <a:cs typeface="Lexend Deca"/>
              </a:rPr>
              <a:t>Jetzt bist du dran!</a:t>
            </a:r>
            <a:endParaRPr/>
          </a:p>
        </p:txBody>
      </p:sp>
      <p:sp>
        <p:nvSpPr>
          <p:cNvPr id="34" name="Textfeld 33"/>
          <p:cNvSpPr txBox="1"/>
          <p:nvPr userDrawn="1"/>
        </p:nvSpPr>
        <p:spPr bwMode="auto">
          <a:xfrm>
            <a:off x="1182588" y="5106536"/>
            <a:ext cx="2853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800" b="0">
                <a:latin typeface="Atkinson Hyperlegible"/>
              </a:rPr>
              <a:t>und starte die Weblektion</a:t>
            </a:r>
            <a:endParaRPr/>
          </a:p>
        </p:txBody>
      </p:sp>
      <p:sp>
        <p:nvSpPr>
          <p:cNvPr id="38" name="Abgerundetes Rechteck 37"/>
          <p:cNvSpPr/>
          <p:nvPr userDrawn="1"/>
        </p:nvSpPr>
        <p:spPr bwMode="auto">
          <a:xfrm>
            <a:off x="494504" y="5624801"/>
            <a:ext cx="11202992" cy="494128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Arbeitszeit: </a:t>
            </a:r>
            <a:r>
              <a:rPr lang="de-DE" sz="2800">
                <a:solidFill>
                  <a:srgbClr val="F8FAFB"/>
                </a:solidFill>
                <a:latin typeface="Lexend Deca"/>
                <a:cs typeface="Lexend Deca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 min</a:t>
            </a:r>
            <a:endParaRPr/>
          </a:p>
        </p:txBody>
      </p:sp>
      <p:sp>
        <p:nvSpPr>
          <p:cNvPr id="39" name="Textplatzhalter 12"/>
          <p:cNvSpPr>
            <a:spLocks noGrp="1"/>
          </p:cNvSpPr>
          <p:nvPr userDrawn="1">
            <p:ph type="body" sz="quarter" idx="11" hasCustomPrompt="1"/>
          </p:nvPr>
        </p:nvSpPr>
        <p:spPr bwMode="auto">
          <a:xfrm>
            <a:off x="5945246" y="564453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  <p:sp>
        <p:nvSpPr>
          <p:cNvPr id="6" name="Bildplatzhalter 5"/>
          <p:cNvSpPr>
            <a:spLocks noGrp="1"/>
          </p:cNvSpPr>
          <p:nvPr userDrawn="1">
            <p:ph type="pic" sz="quarter" idx="33"/>
          </p:nvPr>
        </p:nvSpPr>
        <p:spPr bwMode="auto">
          <a:xfrm>
            <a:off x="1439551" y="2296611"/>
            <a:ext cx="2340000" cy="228697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Rechteck: abgerundete Ecken 6"/>
          <p:cNvSpPr/>
          <p:nvPr userDrawn="1"/>
        </p:nvSpPr>
        <p:spPr bwMode="auto">
          <a:xfrm>
            <a:off x="5184950" y="2657185"/>
            <a:ext cx="5770391" cy="834539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14" name="Gruppieren 13"/>
          <p:cNvGrpSpPr/>
          <p:nvPr userDrawn="1"/>
        </p:nvGrpSpPr>
        <p:grpSpPr bwMode="auto">
          <a:xfrm>
            <a:off x="5177361" y="3761987"/>
            <a:ext cx="5770391" cy="1588360"/>
            <a:chOff x="5177361" y="3761987"/>
            <a:chExt cx="5770391" cy="1588360"/>
          </a:xfrm>
        </p:grpSpPr>
        <p:grpSp>
          <p:nvGrpSpPr>
            <p:cNvPr id="12" name="Gruppieren 11"/>
            <p:cNvGrpSpPr/>
            <p:nvPr userDrawn="1"/>
          </p:nvGrpSpPr>
          <p:grpSpPr bwMode="auto">
            <a:xfrm>
              <a:off x="5423369" y="3781081"/>
              <a:ext cx="4548040" cy="1569265"/>
              <a:chOff x="5423369" y="3781081"/>
              <a:chExt cx="4548040" cy="1569265"/>
            </a:xfrm>
          </p:grpSpPr>
          <p:sp>
            <p:nvSpPr>
              <p:cNvPr id="27" name="Textfeld 26"/>
              <p:cNvSpPr txBox="1"/>
              <p:nvPr userDrawn="1"/>
            </p:nvSpPr>
            <p:spPr bwMode="auto">
              <a:xfrm>
                <a:off x="5423369" y="3781081"/>
                <a:ext cx="44668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de-DE" sz="2000" b="1">
                    <a:solidFill>
                      <a:schemeClr val="accent1"/>
                    </a:solidFill>
                    <a:latin typeface="Atkinson Hyperlegible"/>
                  </a:rPr>
                  <a:t>So gehst du vor:</a:t>
                </a:r>
                <a:endParaRPr/>
              </a:p>
            </p:txBody>
          </p:sp>
          <p:sp>
            <p:nvSpPr>
              <p:cNvPr id="29" name="Textfeld 28"/>
              <p:cNvSpPr txBox="1"/>
              <p:nvPr userDrawn="1"/>
            </p:nvSpPr>
            <p:spPr bwMode="auto">
              <a:xfrm>
                <a:off x="5423369" y="4150018"/>
                <a:ext cx="454804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/>
                  <a:buChar char="•"/>
                  <a:defRPr/>
                </a:pPr>
                <a:r>
                  <a:rPr lang="de-DE">
                    <a:latin typeface="Atkinson Hyperlegible"/>
                  </a:rPr>
                  <a:t>Öffne die Weblektion mit deinem Tablet</a:t>
                </a:r>
                <a:endParaRPr/>
              </a:p>
              <a:p>
                <a:pPr marL="285750" indent="-285750">
                  <a:buFont typeface="Arial"/>
                  <a:buChar char="•"/>
                  <a:defRPr/>
                </a:pPr>
                <a:r>
                  <a:rPr lang="de-DE">
                    <a:latin typeface="Atkinson Hyperlegible"/>
                  </a:rPr>
                  <a:t>Bearbeite alle Aufgaben der Reihe nach</a:t>
                </a:r>
                <a:endParaRPr/>
              </a:p>
              <a:p>
                <a:pPr marL="285750" indent="-285750">
                  <a:buFont typeface="Arial"/>
                  <a:buChar char="•"/>
                  <a:defRPr/>
                </a:pPr>
                <a:r>
                  <a:rPr lang="de-DE">
                    <a:latin typeface="Atkinson Hyperlegible"/>
                  </a:rPr>
                  <a:t>Bei Fragen: Melde dich leise</a:t>
                </a:r>
                <a:endParaRPr/>
              </a:p>
              <a:p>
                <a:pPr marL="285750" indent="-285750">
                  <a:buFont typeface="Arial"/>
                  <a:buChar char="•"/>
                  <a:defRPr/>
                </a:pPr>
                <a:r>
                  <a:rPr lang="de-DE">
                    <a:latin typeface="Atkinson Hyperlegible"/>
                  </a:rPr>
                  <a:t>Arbeite in deinem eigenen Tempo</a:t>
                </a:r>
                <a:endParaRPr/>
              </a:p>
            </p:txBody>
          </p:sp>
        </p:grpSp>
        <p:sp>
          <p:nvSpPr>
            <p:cNvPr id="25" name="Rechteck: abgerundete Ecken 24"/>
            <p:cNvSpPr/>
            <p:nvPr userDrawn="1"/>
          </p:nvSpPr>
          <p:spPr bwMode="auto">
            <a:xfrm>
              <a:off x="5177361" y="3761987"/>
              <a:ext cx="5770391" cy="1588360"/>
            </a:xfrm>
            <a:prstGeom prst="roundRect">
              <a:avLst>
                <a:gd name="adj" fmla="val 8504"/>
              </a:avLst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</p:grpSp>
      <p:cxnSp>
        <p:nvCxnSpPr>
          <p:cNvPr id="10" name="Gerader Verbinder 9"/>
          <p:cNvCxnSpPr>
            <a:cxnSpLocks/>
          </p:cNvCxnSpPr>
          <p:nvPr userDrawn="1"/>
        </p:nvCxnSpPr>
        <p:spPr bwMode="auto">
          <a:xfrm>
            <a:off x="1182588" y="4750182"/>
            <a:ext cx="2853929" cy="0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-Phasen-Methode v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6253630" y="2729642"/>
            <a:ext cx="2586433" cy="32139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505747" y="2729642"/>
            <a:ext cx="2586434" cy="3213957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" name="Freeform 31"/>
          <p:cNvSpPr/>
          <p:nvPr userDrawn="1"/>
        </p:nvSpPr>
        <p:spPr bwMode="auto">
          <a:xfrm>
            <a:off x="1580860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8" name="TextBox 32"/>
          <p:cNvSpPr txBox="1"/>
          <p:nvPr userDrawn="1"/>
        </p:nvSpPr>
        <p:spPr bwMode="auto">
          <a:xfrm>
            <a:off x="1621755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2" name="Freeform 16"/>
          <p:cNvSpPr/>
          <p:nvPr userDrawn="1"/>
        </p:nvSpPr>
        <p:spPr bwMode="auto">
          <a:xfrm>
            <a:off x="3362473" y="2729642"/>
            <a:ext cx="2586433" cy="32139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6" name="TextBox 17"/>
          <p:cNvSpPr txBox="1"/>
          <p:nvPr userDrawn="1"/>
        </p:nvSpPr>
        <p:spPr bwMode="auto">
          <a:xfrm>
            <a:off x="3362473" y="2972051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7" name="Freeform 31"/>
          <p:cNvSpPr/>
          <p:nvPr userDrawn="1"/>
        </p:nvSpPr>
        <p:spPr bwMode="auto">
          <a:xfrm>
            <a:off x="4437585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8" name="TextBox 32"/>
          <p:cNvSpPr txBox="1"/>
          <p:nvPr userDrawn="1"/>
        </p:nvSpPr>
        <p:spPr bwMode="auto">
          <a:xfrm>
            <a:off x="4478480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49" name="Freeform 31"/>
          <p:cNvSpPr/>
          <p:nvPr userDrawn="1"/>
        </p:nvSpPr>
        <p:spPr bwMode="auto">
          <a:xfrm>
            <a:off x="7328742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0" name="TextBox 32"/>
          <p:cNvSpPr txBox="1"/>
          <p:nvPr userDrawn="1"/>
        </p:nvSpPr>
        <p:spPr bwMode="auto">
          <a:xfrm>
            <a:off x="7369637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684162" y="3683861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5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05748" y="4108220"/>
            <a:ext cx="2586433" cy="1835379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6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540887" y="3716066"/>
            <a:ext cx="2229605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62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3362473" y="4148896"/>
            <a:ext cx="2586433" cy="179470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64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6432044" y="3714160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66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6253630" y="4138093"/>
            <a:ext cx="2586433" cy="179470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67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68" name="TextBox 17"/>
          <p:cNvSpPr txBox="1"/>
          <p:nvPr userDrawn="1"/>
        </p:nvSpPr>
        <p:spPr bwMode="auto">
          <a:xfrm>
            <a:off x="505748" y="2955078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69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70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71" name="Freeform 16"/>
          <p:cNvSpPr/>
          <p:nvPr userDrawn="1"/>
        </p:nvSpPr>
        <p:spPr bwMode="auto">
          <a:xfrm>
            <a:off x="9100036" y="2731265"/>
            <a:ext cx="2586433" cy="3212334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2" name="Freeform 31"/>
          <p:cNvSpPr/>
          <p:nvPr userDrawn="1"/>
        </p:nvSpPr>
        <p:spPr bwMode="auto">
          <a:xfrm>
            <a:off x="10175147" y="2516041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3" name="TextBox 32"/>
          <p:cNvSpPr txBox="1"/>
          <p:nvPr userDrawn="1"/>
        </p:nvSpPr>
        <p:spPr bwMode="auto">
          <a:xfrm>
            <a:off x="10216042" y="254293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4</a:t>
            </a:r>
            <a:endParaRPr/>
          </a:p>
        </p:txBody>
      </p:sp>
      <p:sp>
        <p:nvSpPr>
          <p:cNvPr id="75" name="Textplatzhalter 9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9278450" y="3709353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33F01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4</a:t>
            </a:r>
            <a:endParaRPr/>
          </a:p>
        </p:txBody>
      </p:sp>
      <p:sp>
        <p:nvSpPr>
          <p:cNvPr id="77" name="Textplatzhalter 12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9100036" y="4139716"/>
            <a:ext cx="2586433" cy="17930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lain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25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26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29" name="Abgerundetes Rechteck 28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"/>
                <a:cs typeface="Lexend Deca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 min</a:t>
            </a:r>
            <a:endParaRPr/>
          </a:p>
        </p:txBody>
      </p:sp>
      <p:sp>
        <p:nvSpPr>
          <p:cNvPr id="30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177516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lain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25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26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lain 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25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2" name="Rechteck 1"/>
          <p:cNvSpPr/>
          <p:nvPr userDrawn="1"/>
        </p:nvSpPr>
        <p:spPr bwMode="auto">
          <a:xfrm>
            <a:off x="251790" y="2247740"/>
            <a:ext cx="11685600" cy="269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-Phasen-Methode v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Freeform 16"/>
          <p:cNvSpPr/>
          <p:nvPr userDrawn="1"/>
        </p:nvSpPr>
        <p:spPr bwMode="auto">
          <a:xfrm>
            <a:off x="2565347" y="2758760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7" name="Freeform 31"/>
          <p:cNvSpPr/>
          <p:nvPr userDrawn="1"/>
        </p:nvSpPr>
        <p:spPr bwMode="auto">
          <a:xfrm>
            <a:off x="3774139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8" name="TextBox 32"/>
          <p:cNvSpPr txBox="1"/>
          <p:nvPr userDrawn="1"/>
        </p:nvSpPr>
        <p:spPr bwMode="auto">
          <a:xfrm>
            <a:off x="3819263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9" name="Freeform 16"/>
          <p:cNvSpPr/>
          <p:nvPr userDrawn="1"/>
        </p:nvSpPr>
        <p:spPr bwMode="auto">
          <a:xfrm>
            <a:off x="6751123" y="2758760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0" name="TextBox 17"/>
          <p:cNvSpPr txBox="1"/>
          <p:nvPr userDrawn="1"/>
        </p:nvSpPr>
        <p:spPr bwMode="auto">
          <a:xfrm>
            <a:off x="6751123" y="300116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31" name="Freeform 31"/>
          <p:cNvSpPr/>
          <p:nvPr userDrawn="1"/>
        </p:nvSpPr>
        <p:spPr bwMode="auto">
          <a:xfrm>
            <a:off x="7937426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2" name="TextBox 32"/>
          <p:cNvSpPr txBox="1"/>
          <p:nvPr userDrawn="1"/>
        </p:nvSpPr>
        <p:spPr bwMode="auto">
          <a:xfrm>
            <a:off x="7982550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35" name="Freeform 34"/>
          <p:cNvSpPr/>
          <p:nvPr userDrawn="1"/>
        </p:nvSpPr>
        <p:spPr bwMode="auto">
          <a:xfrm>
            <a:off x="3267669" y="4113953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8204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2784702" y="3699330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55" name="Abgerundetes Rechteck 54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"/>
                <a:cs typeface="Lexend Deca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 min</a:t>
            </a:r>
            <a:endParaRPr/>
          </a:p>
        </p:txBody>
      </p:sp>
      <p:sp>
        <p:nvSpPr>
          <p:cNvPr id="37" name="Textplatzhalter 1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267669" y="4187125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2587836" y="4568274"/>
            <a:ext cx="2853928" cy="7514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39" name="Freeform 34"/>
          <p:cNvSpPr/>
          <p:nvPr userDrawn="1"/>
        </p:nvSpPr>
        <p:spPr bwMode="auto">
          <a:xfrm>
            <a:off x="7430956" y="4139334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AADA"/>
          </a:solidFill>
          <a:ln>
            <a:solidFill>
              <a:srgbClr val="00AADA"/>
            </a:solidFill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6947989" y="3724711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41" name="Textplatzhalter 12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7430956" y="4212506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46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6751123" y="4593655"/>
            <a:ext cx="2853928" cy="72481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51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52" name="TextBox 17"/>
          <p:cNvSpPr txBox="1"/>
          <p:nvPr userDrawn="1"/>
        </p:nvSpPr>
        <p:spPr bwMode="auto">
          <a:xfrm>
            <a:off x="2587836" y="2984195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53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54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26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-Phasen-Methode v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Freeform 16"/>
          <p:cNvSpPr/>
          <p:nvPr userDrawn="1"/>
        </p:nvSpPr>
        <p:spPr bwMode="auto">
          <a:xfrm>
            <a:off x="2565347" y="2758760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7" name="Freeform 31"/>
          <p:cNvSpPr/>
          <p:nvPr userDrawn="1"/>
        </p:nvSpPr>
        <p:spPr bwMode="auto">
          <a:xfrm>
            <a:off x="3774139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8" name="TextBox 32"/>
          <p:cNvSpPr txBox="1"/>
          <p:nvPr userDrawn="1"/>
        </p:nvSpPr>
        <p:spPr bwMode="auto">
          <a:xfrm>
            <a:off x="3819263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9" name="Freeform 16"/>
          <p:cNvSpPr/>
          <p:nvPr userDrawn="1"/>
        </p:nvSpPr>
        <p:spPr bwMode="auto">
          <a:xfrm>
            <a:off x="6751123" y="2758760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0" name="TextBox 17"/>
          <p:cNvSpPr txBox="1"/>
          <p:nvPr userDrawn="1"/>
        </p:nvSpPr>
        <p:spPr bwMode="auto">
          <a:xfrm>
            <a:off x="6751123" y="300116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31" name="Freeform 31"/>
          <p:cNvSpPr/>
          <p:nvPr userDrawn="1"/>
        </p:nvSpPr>
        <p:spPr bwMode="auto">
          <a:xfrm>
            <a:off x="7937426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2" name="TextBox 32"/>
          <p:cNvSpPr txBox="1"/>
          <p:nvPr userDrawn="1"/>
        </p:nvSpPr>
        <p:spPr bwMode="auto">
          <a:xfrm>
            <a:off x="7982550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3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2784702" y="3659574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2587836" y="4102637"/>
            <a:ext cx="2853928" cy="121711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4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6947989" y="3684955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46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6751123" y="4144543"/>
            <a:ext cx="2853928" cy="117392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51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52" name="TextBox 17"/>
          <p:cNvSpPr txBox="1"/>
          <p:nvPr userDrawn="1"/>
        </p:nvSpPr>
        <p:spPr bwMode="auto">
          <a:xfrm>
            <a:off x="2587836" y="2984195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53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54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3" name="Abgerundetes Rechteck 2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"/>
                <a:cs typeface="Lexend Deca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 min</a:t>
            </a:r>
            <a:endParaRPr/>
          </a:p>
        </p:txBody>
      </p:sp>
      <p:sp>
        <p:nvSpPr>
          <p:cNvPr id="4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170692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-Phasen-Methode v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Freeform 16"/>
          <p:cNvSpPr/>
          <p:nvPr userDrawn="1"/>
        </p:nvSpPr>
        <p:spPr bwMode="auto">
          <a:xfrm>
            <a:off x="2565347" y="2758760"/>
            <a:ext cx="2853929" cy="310864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7" name="Freeform 31"/>
          <p:cNvSpPr/>
          <p:nvPr userDrawn="1"/>
        </p:nvSpPr>
        <p:spPr bwMode="auto">
          <a:xfrm>
            <a:off x="3774139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8" name="TextBox 32"/>
          <p:cNvSpPr txBox="1"/>
          <p:nvPr userDrawn="1"/>
        </p:nvSpPr>
        <p:spPr bwMode="auto">
          <a:xfrm>
            <a:off x="3819263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9" name="Freeform 16"/>
          <p:cNvSpPr/>
          <p:nvPr userDrawn="1"/>
        </p:nvSpPr>
        <p:spPr bwMode="auto">
          <a:xfrm>
            <a:off x="6751123" y="2758760"/>
            <a:ext cx="2853928" cy="310864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0" name="TextBox 17"/>
          <p:cNvSpPr txBox="1"/>
          <p:nvPr userDrawn="1"/>
        </p:nvSpPr>
        <p:spPr bwMode="auto">
          <a:xfrm>
            <a:off x="6751123" y="300116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31" name="Freeform 31"/>
          <p:cNvSpPr/>
          <p:nvPr userDrawn="1"/>
        </p:nvSpPr>
        <p:spPr bwMode="auto">
          <a:xfrm>
            <a:off x="7937426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2" name="TextBox 32"/>
          <p:cNvSpPr txBox="1"/>
          <p:nvPr userDrawn="1"/>
        </p:nvSpPr>
        <p:spPr bwMode="auto">
          <a:xfrm>
            <a:off x="7982550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3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2784702" y="3659574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2587836" y="4102637"/>
            <a:ext cx="2853928" cy="176476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4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6947989" y="3684955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46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6751123" y="4144543"/>
            <a:ext cx="2853928" cy="172285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51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52" name="TextBox 17"/>
          <p:cNvSpPr txBox="1"/>
          <p:nvPr userDrawn="1"/>
        </p:nvSpPr>
        <p:spPr bwMode="auto">
          <a:xfrm>
            <a:off x="2587836" y="2984195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53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54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-Phasen-Methode v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8843567" y="2729642"/>
            <a:ext cx="2853928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494503" y="2729642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" name="Freeform 31"/>
          <p:cNvSpPr/>
          <p:nvPr userDrawn="1"/>
        </p:nvSpPr>
        <p:spPr bwMode="auto">
          <a:xfrm>
            <a:off x="1703295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1" name="TextBox 32"/>
          <p:cNvSpPr txBox="1"/>
          <p:nvPr userDrawn="1"/>
        </p:nvSpPr>
        <p:spPr bwMode="auto">
          <a:xfrm>
            <a:off x="1748419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42" name="Freeform 16"/>
          <p:cNvSpPr/>
          <p:nvPr userDrawn="1"/>
        </p:nvSpPr>
        <p:spPr bwMode="auto">
          <a:xfrm>
            <a:off x="4680279" y="2729642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3" name="TextBox 17"/>
          <p:cNvSpPr txBox="1"/>
          <p:nvPr userDrawn="1"/>
        </p:nvSpPr>
        <p:spPr bwMode="auto">
          <a:xfrm>
            <a:off x="4680279" y="2972051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4" name="Freeform 31"/>
          <p:cNvSpPr/>
          <p:nvPr userDrawn="1"/>
        </p:nvSpPr>
        <p:spPr bwMode="auto">
          <a:xfrm>
            <a:off x="5866582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5" name="TextBox 32"/>
          <p:cNvSpPr txBox="1"/>
          <p:nvPr userDrawn="1"/>
        </p:nvSpPr>
        <p:spPr bwMode="auto">
          <a:xfrm>
            <a:off x="5911706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53" name="Freeform 31"/>
          <p:cNvSpPr/>
          <p:nvPr userDrawn="1"/>
        </p:nvSpPr>
        <p:spPr bwMode="auto">
          <a:xfrm>
            <a:off x="10013659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4" name="TextBox 32"/>
          <p:cNvSpPr txBox="1"/>
          <p:nvPr userDrawn="1"/>
        </p:nvSpPr>
        <p:spPr bwMode="auto">
          <a:xfrm>
            <a:off x="10058783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4" name="Freeform 34"/>
          <p:cNvSpPr/>
          <p:nvPr userDrawn="1"/>
        </p:nvSpPr>
        <p:spPr bwMode="auto">
          <a:xfrm>
            <a:off x="1196825" y="4084836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8204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13858" y="3670213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196825" y="4158008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7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16992" y="4539157"/>
            <a:ext cx="2853928" cy="7514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26" name="Freeform 34"/>
          <p:cNvSpPr/>
          <p:nvPr userDrawn="1"/>
        </p:nvSpPr>
        <p:spPr bwMode="auto">
          <a:xfrm>
            <a:off x="5360112" y="4110217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AADA"/>
          </a:solidFill>
          <a:ln>
            <a:solidFill>
              <a:srgbClr val="00AADA"/>
            </a:solidFill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7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877145" y="3695594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28" name="Textplatzhalter 12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5360112" y="4183389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29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4680279" y="4564538"/>
            <a:ext cx="2853928" cy="72481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36" name="Freeform 34"/>
          <p:cNvSpPr/>
          <p:nvPr userDrawn="1"/>
        </p:nvSpPr>
        <p:spPr bwMode="auto">
          <a:xfrm>
            <a:off x="9507189" y="4061731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D42C67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7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9024222" y="3647108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8" hasCustomPrompt="1"/>
          </p:nvPr>
        </p:nvSpPr>
        <p:spPr bwMode="auto">
          <a:xfrm>
            <a:off x="9507189" y="4134903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8827356" y="4558438"/>
            <a:ext cx="2853928" cy="73301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10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3" name="TextBox 17"/>
          <p:cNvSpPr txBox="1"/>
          <p:nvPr userDrawn="1"/>
        </p:nvSpPr>
        <p:spPr bwMode="auto">
          <a:xfrm>
            <a:off x="516992" y="295507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18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19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31" name="Abgerundetes Rechteck 30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"/>
                <a:cs typeface="Lexend Deca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 min</a:t>
            </a:r>
            <a:endParaRPr/>
          </a:p>
        </p:txBody>
      </p:sp>
      <p:sp>
        <p:nvSpPr>
          <p:cNvPr id="32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124964" y="5607779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-Phasen-Methode v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8843567" y="2729642"/>
            <a:ext cx="2853928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494503" y="2729642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" name="Freeform 31"/>
          <p:cNvSpPr/>
          <p:nvPr userDrawn="1"/>
        </p:nvSpPr>
        <p:spPr bwMode="auto">
          <a:xfrm>
            <a:off x="1703295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1" name="TextBox 32"/>
          <p:cNvSpPr txBox="1"/>
          <p:nvPr userDrawn="1"/>
        </p:nvSpPr>
        <p:spPr bwMode="auto">
          <a:xfrm>
            <a:off x="1748419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42" name="Freeform 16"/>
          <p:cNvSpPr/>
          <p:nvPr userDrawn="1"/>
        </p:nvSpPr>
        <p:spPr bwMode="auto">
          <a:xfrm>
            <a:off x="4680279" y="2729642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3" name="TextBox 17"/>
          <p:cNvSpPr txBox="1"/>
          <p:nvPr userDrawn="1"/>
        </p:nvSpPr>
        <p:spPr bwMode="auto">
          <a:xfrm>
            <a:off x="4680279" y="2972051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4" name="Freeform 31"/>
          <p:cNvSpPr/>
          <p:nvPr userDrawn="1"/>
        </p:nvSpPr>
        <p:spPr bwMode="auto">
          <a:xfrm>
            <a:off x="5866582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5" name="TextBox 32"/>
          <p:cNvSpPr txBox="1"/>
          <p:nvPr userDrawn="1"/>
        </p:nvSpPr>
        <p:spPr bwMode="auto">
          <a:xfrm>
            <a:off x="5911706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53" name="Freeform 31"/>
          <p:cNvSpPr/>
          <p:nvPr userDrawn="1"/>
        </p:nvSpPr>
        <p:spPr bwMode="auto">
          <a:xfrm>
            <a:off x="10013659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4" name="TextBox 32"/>
          <p:cNvSpPr txBox="1"/>
          <p:nvPr userDrawn="1"/>
        </p:nvSpPr>
        <p:spPr bwMode="auto">
          <a:xfrm>
            <a:off x="10058783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13858" y="3617205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7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16992" y="4073520"/>
            <a:ext cx="2853928" cy="121711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27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877145" y="3656961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29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4680279" y="4115426"/>
            <a:ext cx="2853928" cy="117392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37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9024222" y="3643709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8827356" y="4104246"/>
            <a:ext cx="2853928" cy="1187202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10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3" name="TextBox 17"/>
          <p:cNvSpPr txBox="1"/>
          <p:nvPr userDrawn="1"/>
        </p:nvSpPr>
        <p:spPr bwMode="auto">
          <a:xfrm>
            <a:off x="516992" y="295507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18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19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8" name="Abgerundetes Rechteck 7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"/>
                <a:cs typeface="Lexend Deca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 min</a:t>
            </a:r>
            <a:endParaRPr/>
          </a:p>
        </p:txBody>
      </p:sp>
      <p:sp>
        <p:nvSpPr>
          <p:cNvPr id="9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170693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-Phasen-Methode v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8843567" y="2729642"/>
            <a:ext cx="2853928" cy="32520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494503" y="2729642"/>
            <a:ext cx="2853929" cy="32520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" name="Freeform 31"/>
          <p:cNvSpPr/>
          <p:nvPr userDrawn="1"/>
        </p:nvSpPr>
        <p:spPr bwMode="auto">
          <a:xfrm>
            <a:off x="1703295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1" name="TextBox 32"/>
          <p:cNvSpPr txBox="1"/>
          <p:nvPr userDrawn="1"/>
        </p:nvSpPr>
        <p:spPr bwMode="auto">
          <a:xfrm>
            <a:off x="1748419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42" name="Freeform 16"/>
          <p:cNvSpPr/>
          <p:nvPr userDrawn="1"/>
        </p:nvSpPr>
        <p:spPr bwMode="auto">
          <a:xfrm>
            <a:off x="4680279" y="2729642"/>
            <a:ext cx="2853928" cy="3252057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3" name="TextBox 17"/>
          <p:cNvSpPr txBox="1"/>
          <p:nvPr userDrawn="1"/>
        </p:nvSpPr>
        <p:spPr bwMode="auto">
          <a:xfrm>
            <a:off x="4680279" y="2972051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4" name="Freeform 31"/>
          <p:cNvSpPr/>
          <p:nvPr userDrawn="1"/>
        </p:nvSpPr>
        <p:spPr bwMode="auto">
          <a:xfrm>
            <a:off x="5866582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5" name="TextBox 32"/>
          <p:cNvSpPr txBox="1"/>
          <p:nvPr userDrawn="1"/>
        </p:nvSpPr>
        <p:spPr bwMode="auto">
          <a:xfrm>
            <a:off x="5911706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53" name="Freeform 31"/>
          <p:cNvSpPr/>
          <p:nvPr userDrawn="1"/>
        </p:nvSpPr>
        <p:spPr bwMode="auto">
          <a:xfrm>
            <a:off x="10013659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4" name="TextBox 32"/>
          <p:cNvSpPr txBox="1"/>
          <p:nvPr userDrawn="1"/>
        </p:nvSpPr>
        <p:spPr bwMode="auto">
          <a:xfrm>
            <a:off x="10058783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13858" y="3617205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7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16992" y="4073520"/>
            <a:ext cx="2853928" cy="1908178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27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877145" y="3656961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29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4680279" y="4115426"/>
            <a:ext cx="2853928" cy="1866272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37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9024222" y="3643709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8827356" y="4104245"/>
            <a:ext cx="2853928" cy="187745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10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3" name="TextBox 17"/>
          <p:cNvSpPr txBox="1"/>
          <p:nvPr userDrawn="1"/>
        </p:nvSpPr>
        <p:spPr bwMode="auto">
          <a:xfrm>
            <a:off x="516992" y="2955078"/>
            <a:ext cx="2853928" cy="302662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18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19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-Phasen-Methode v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6253630" y="2729642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505747" y="2729642"/>
            <a:ext cx="2586434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" name="Freeform 31"/>
          <p:cNvSpPr/>
          <p:nvPr userDrawn="1"/>
        </p:nvSpPr>
        <p:spPr bwMode="auto">
          <a:xfrm>
            <a:off x="1580860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8" name="TextBox 32"/>
          <p:cNvSpPr txBox="1"/>
          <p:nvPr userDrawn="1"/>
        </p:nvSpPr>
        <p:spPr bwMode="auto">
          <a:xfrm>
            <a:off x="1621755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2" name="Freeform 16"/>
          <p:cNvSpPr/>
          <p:nvPr userDrawn="1"/>
        </p:nvSpPr>
        <p:spPr bwMode="auto">
          <a:xfrm>
            <a:off x="3362473" y="2729642"/>
            <a:ext cx="2586433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6" name="TextBox 17"/>
          <p:cNvSpPr txBox="1"/>
          <p:nvPr userDrawn="1"/>
        </p:nvSpPr>
        <p:spPr bwMode="auto">
          <a:xfrm>
            <a:off x="3362473" y="2972051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7" name="Freeform 31"/>
          <p:cNvSpPr/>
          <p:nvPr userDrawn="1"/>
        </p:nvSpPr>
        <p:spPr bwMode="auto">
          <a:xfrm>
            <a:off x="4437585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8" name="TextBox 32"/>
          <p:cNvSpPr txBox="1"/>
          <p:nvPr userDrawn="1"/>
        </p:nvSpPr>
        <p:spPr bwMode="auto">
          <a:xfrm>
            <a:off x="4478480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49" name="Freeform 31"/>
          <p:cNvSpPr/>
          <p:nvPr userDrawn="1"/>
        </p:nvSpPr>
        <p:spPr bwMode="auto">
          <a:xfrm>
            <a:off x="7328742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0" name="TextBox 32"/>
          <p:cNvSpPr txBox="1"/>
          <p:nvPr userDrawn="1"/>
        </p:nvSpPr>
        <p:spPr bwMode="auto">
          <a:xfrm>
            <a:off x="7369637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5" name="Freeform 34"/>
          <p:cNvSpPr/>
          <p:nvPr userDrawn="1"/>
        </p:nvSpPr>
        <p:spPr bwMode="auto">
          <a:xfrm>
            <a:off x="1121860" y="4084836"/>
            <a:ext cx="1354208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8204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684162" y="3670213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57" name="Textplatzhalter 1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121860" y="4158008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5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05748" y="4539157"/>
            <a:ext cx="2586433" cy="7514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59" name="Freeform 34"/>
          <p:cNvSpPr/>
          <p:nvPr userDrawn="1"/>
        </p:nvSpPr>
        <p:spPr bwMode="auto">
          <a:xfrm>
            <a:off x="3978585" y="4110217"/>
            <a:ext cx="1354208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AADA"/>
          </a:solidFill>
          <a:ln>
            <a:solidFill>
              <a:srgbClr val="00AADA"/>
            </a:solidFill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540887" y="3695594"/>
            <a:ext cx="2229605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61" name="Textplatzhalter 12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3978585" y="4183389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62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3362473" y="4564538"/>
            <a:ext cx="2586433" cy="72481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63" name="Freeform 34"/>
          <p:cNvSpPr/>
          <p:nvPr userDrawn="1"/>
        </p:nvSpPr>
        <p:spPr bwMode="auto">
          <a:xfrm>
            <a:off x="6869742" y="4061731"/>
            <a:ext cx="1354208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D42C67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4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6432044" y="3647108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65" name="Textplatzhalter 12"/>
          <p:cNvSpPr>
            <a:spLocks noGrp="1"/>
          </p:cNvSpPr>
          <p:nvPr>
            <p:ph type="body" sz="quarter" idx="28" hasCustomPrompt="1"/>
          </p:nvPr>
        </p:nvSpPr>
        <p:spPr bwMode="auto">
          <a:xfrm>
            <a:off x="6869742" y="4134903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66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6253630" y="4558438"/>
            <a:ext cx="2586433" cy="73301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67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68" name="TextBox 17"/>
          <p:cNvSpPr txBox="1"/>
          <p:nvPr userDrawn="1"/>
        </p:nvSpPr>
        <p:spPr bwMode="auto">
          <a:xfrm>
            <a:off x="505748" y="2955078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69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70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71" name="Freeform 16"/>
          <p:cNvSpPr/>
          <p:nvPr userDrawn="1"/>
        </p:nvSpPr>
        <p:spPr bwMode="auto">
          <a:xfrm>
            <a:off x="9100036" y="2718012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2" name="Freeform 31"/>
          <p:cNvSpPr/>
          <p:nvPr userDrawn="1"/>
        </p:nvSpPr>
        <p:spPr bwMode="auto">
          <a:xfrm>
            <a:off x="10175147" y="2516041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3" name="TextBox 32"/>
          <p:cNvSpPr txBox="1"/>
          <p:nvPr userDrawn="1"/>
        </p:nvSpPr>
        <p:spPr bwMode="auto">
          <a:xfrm>
            <a:off x="10216042" y="254293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4</a:t>
            </a:r>
            <a:endParaRPr/>
          </a:p>
        </p:txBody>
      </p:sp>
      <p:sp>
        <p:nvSpPr>
          <p:cNvPr id="74" name="Freeform 34"/>
          <p:cNvSpPr/>
          <p:nvPr userDrawn="1"/>
        </p:nvSpPr>
        <p:spPr bwMode="auto">
          <a:xfrm>
            <a:off x="9716147" y="4050101"/>
            <a:ext cx="1354208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D33F01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5" name="Textplatzhalter 9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9278450" y="3635478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33F01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4</a:t>
            </a:r>
            <a:endParaRPr/>
          </a:p>
        </p:txBody>
      </p:sp>
      <p:sp>
        <p:nvSpPr>
          <p:cNvPr id="76" name="Textplatzhalter 12"/>
          <p:cNvSpPr>
            <a:spLocks noGrp="1"/>
          </p:cNvSpPr>
          <p:nvPr>
            <p:ph type="body" sz="quarter" idx="35" hasCustomPrompt="1"/>
          </p:nvPr>
        </p:nvSpPr>
        <p:spPr bwMode="auto">
          <a:xfrm>
            <a:off x="9716147" y="4123273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77" name="Textplatzhalter 12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9100036" y="4546808"/>
            <a:ext cx="2586433" cy="73301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80" name="Abgerundetes Rechteck 79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"/>
                <a:cs typeface="Lexend Deca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 min</a:t>
            </a:r>
            <a:endParaRPr/>
          </a:p>
        </p:txBody>
      </p:sp>
      <p:sp>
        <p:nvSpPr>
          <p:cNvPr id="81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-Phasen-Methode v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6253630" y="2729642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505747" y="2729642"/>
            <a:ext cx="2586434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" name="Freeform 31"/>
          <p:cNvSpPr/>
          <p:nvPr userDrawn="1"/>
        </p:nvSpPr>
        <p:spPr bwMode="auto">
          <a:xfrm>
            <a:off x="1580860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8" name="TextBox 32"/>
          <p:cNvSpPr txBox="1"/>
          <p:nvPr userDrawn="1"/>
        </p:nvSpPr>
        <p:spPr bwMode="auto">
          <a:xfrm>
            <a:off x="1621755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2" name="Freeform 16"/>
          <p:cNvSpPr/>
          <p:nvPr userDrawn="1"/>
        </p:nvSpPr>
        <p:spPr bwMode="auto">
          <a:xfrm>
            <a:off x="3362473" y="2729642"/>
            <a:ext cx="2586433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6" name="TextBox 17"/>
          <p:cNvSpPr txBox="1"/>
          <p:nvPr userDrawn="1"/>
        </p:nvSpPr>
        <p:spPr bwMode="auto">
          <a:xfrm>
            <a:off x="3362473" y="2972051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7" name="Freeform 31"/>
          <p:cNvSpPr/>
          <p:nvPr userDrawn="1"/>
        </p:nvSpPr>
        <p:spPr bwMode="auto">
          <a:xfrm>
            <a:off x="4437585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8" name="TextBox 32"/>
          <p:cNvSpPr txBox="1"/>
          <p:nvPr userDrawn="1"/>
        </p:nvSpPr>
        <p:spPr bwMode="auto">
          <a:xfrm>
            <a:off x="4478480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49" name="Freeform 31"/>
          <p:cNvSpPr/>
          <p:nvPr userDrawn="1"/>
        </p:nvSpPr>
        <p:spPr bwMode="auto">
          <a:xfrm>
            <a:off x="7328742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0" name="TextBox 32"/>
          <p:cNvSpPr txBox="1"/>
          <p:nvPr userDrawn="1"/>
        </p:nvSpPr>
        <p:spPr bwMode="auto">
          <a:xfrm>
            <a:off x="7369637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684162" y="3670213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5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05748" y="4108221"/>
            <a:ext cx="2586433" cy="1182416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6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540887" y="3695594"/>
            <a:ext cx="2229605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62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3362473" y="4148896"/>
            <a:ext cx="2586433" cy="114045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64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6432044" y="3686864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66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6253630" y="4138094"/>
            <a:ext cx="2586433" cy="115335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67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68" name="TextBox 17"/>
          <p:cNvSpPr txBox="1"/>
          <p:nvPr userDrawn="1"/>
        </p:nvSpPr>
        <p:spPr bwMode="auto">
          <a:xfrm>
            <a:off x="505748" y="2955078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69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70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71" name="Freeform 16"/>
          <p:cNvSpPr/>
          <p:nvPr userDrawn="1"/>
        </p:nvSpPr>
        <p:spPr bwMode="auto">
          <a:xfrm>
            <a:off x="9100036" y="2731265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2" name="Freeform 31"/>
          <p:cNvSpPr/>
          <p:nvPr userDrawn="1"/>
        </p:nvSpPr>
        <p:spPr bwMode="auto">
          <a:xfrm>
            <a:off x="10175147" y="2516041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3" name="TextBox 32"/>
          <p:cNvSpPr txBox="1"/>
          <p:nvPr userDrawn="1"/>
        </p:nvSpPr>
        <p:spPr bwMode="auto">
          <a:xfrm>
            <a:off x="10216042" y="254293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4</a:t>
            </a:r>
            <a:endParaRPr/>
          </a:p>
        </p:txBody>
      </p:sp>
      <p:sp>
        <p:nvSpPr>
          <p:cNvPr id="75" name="Textplatzhalter 9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9278450" y="3675234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33F01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4</a:t>
            </a:r>
            <a:endParaRPr/>
          </a:p>
        </p:txBody>
      </p:sp>
      <p:sp>
        <p:nvSpPr>
          <p:cNvPr id="77" name="Textplatzhalter 12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9100036" y="4139716"/>
            <a:ext cx="2586433" cy="115335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3" name="Abgerundetes Rechteck 2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"/>
                <a:cs typeface="Lexend Deca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 min</a:t>
            </a:r>
            <a:endParaRPr/>
          </a:p>
        </p:txBody>
      </p:sp>
      <p:sp>
        <p:nvSpPr>
          <p:cNvPr id="4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Abgerundetes Rechteck 6"/>
          <p:cNvSpPr/>
          <p:nvPr userDrawn="1"/>
        </p:nvSpPr>
        <p:spPr bwMode="auto">
          <a:xfrm>
            <a:off x="251790" y="2430170"/>
            <a:ext cx="11688417" cy="3825221"/>
          </a:xfrm>
          <a:prstGeom prst="roundRect">
            <a:avLst>
              <a:gd name="adj" fmla="val 26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Freeform 14"/>
          <p:cNvSpPr/>
          <p:nvPr userDrawn="1"/>
        </p:nvSpPr>
        <p:spPr bwMode="auto">
          <a:xfrm>
            <a:off x="251791" y="6324447"/>
            <a:ext cx="485426" cy="485426"/>
          </a:xfrm>
          <a:custGeom>
            <a:avLst/>
            <a:gdLst/>
            <a:ahLst/>
            <a:cxnLst/>
            <a:rect l="l" t="t" r="r" b="b"/>
            <a:pathLst>
              <a:path w="485426" h="485426" extrusionOk="0">
                <a:moveTo>
                  <a:pt x="0" y="0"/>
                </a:moveTo>
                <a:lnTo>
                  <a:pt x="485427" y="0"/>
                </a:lnTo>
                <a:lnTo>
                  <a:pt x="485427" y="485427"/>
                </a:lnTo>
                <a:lnTo>
                  <a:pt x="0" y="48542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/>
          </a:blip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" name="Abgerundetes Rechteck 16"/>
          <p:cNvSpPr/>
          <p:nvPr userDrawn="1"/>
        </p:nvSpPr>
        <p:spPr bwMode="auto">
          <a:xfrm>
            <a:off x="251790" y="1244714"/>
            <a:ext cx="11688417" cy="1108634"/>
          </a:xfrm>
          <a:prstGeom prst="roundRect">
            <a:avLst>
              <a:gd name="adj" fmla="val 934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TextBox 36"/>
          <p:cNvSpPr txBox="1"/>
          <p:nvPr userDrawn="1"/>
        </p:nvSpPr>
        <p:spPr bwMode="auto">
          <a:xfrm>
            <a:off x="873235" y="6449500"/>
            <a:ext cx="2690847" cy="2330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954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Tablet-Kompass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</a:t>
            </a: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5-8</a:t>
            </a:r>
            <a:endParaRPr lang="en-US" sz="1200">
              <a:solidFill>
                <a:srgbClr val="000000"/>
              </a:solidFill>
              <a:latin typeface="Lexend Deca"/>
              <a:ea typeface="Atkinson Hyperlegible"/>
              <a:cs typeface="Lexend Deca"/>
            </a:endParaRPr>
          </a:p>
        </p:txBody>
      </p:sp>
      <p:sp>
        <p:nvSpPr>
          <p:cNvPr id="13" name="Abgerundetes Rechteck 12"/>
          <p:cNvSpPr/>
          <p:nvPr userDrawn="1"/>
        </p:nvSpPr>
        <p:spPr bwMode="auto">
          <a:xfrm>
            <a:off x="251790" y="206877"/>
            <a:ext cx="11685600" cy="1984000"/>
          </a:xfrm>
          <a:prstGeom prst="roundRect">
            <a:avLst>
              <a:gd name="adj" fmla="val 8133"/>
            </a:avLst>
          </a:prstGeom>
          <a:gradFill>
            <a:gsLst>
              <a:gs pos="0">
                <a:srgbClr val="008204"/>
              </a:gs>
              <a:gs pos="100000">
                <a:srgbClr val="83B11B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251790" y="1942940"/>
            <a:ext cx="11685600" cy="269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bg1"/>
          </a:solidFill>
          <a:latin typeface="Lexend Deca"/>
          <a:ea typeface="+mj-ea"/>
          <a:cs typeface="Lexend Deca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35808233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1" y="336735"/>
            <a:ext cx="8754131" cy="143827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>
              <a:defRPr/>
            </a:pPr>
            <a:r>
              <a:rPr dirty="0"/>
              <a:t>Tablet-</a:t>
            </a:r>
            <a:r>
              <a:rPr dirty="0" err="1"/>
              <a:t>Kompass</a:t>
            </a:r>
            <a:r>
              <a:rPr dirty="0"/>
              <a:t> - Module</a:t>
            </a:r>
          </a:p>
        </p:txBody>
      </p:sp>
      <p:pic>
        <p:nvPicPr>
          <p:cNvPr id="2117526896" name="Grafik 1" descr="Ein Bild, das Animierter Cartoon, Clipart, Cartoon, Zeichnung enthält.&#10;&#10;KI-generierte Inhalte können fehlerhaft sein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278217" y="201558"/>
            <a:ext cx="2699742" cy="2263188"/>
          </a:xfrm>
          <a:prstGeom prst="rect">
            <a:avLst/>
          </a:prstGeom>
        </p:spPr>
      </p:pic>
      <p:sp>
        <p:nvSpPr>
          <p:cNvPr id="318894851" name="Textfeld 318894850"/>
          <p:cNvSpPr txBox="1"/>
          <p:nvPr/>
        </p:nvSpPr>
        <p:spPr bwMode="auto">
          <a:xfrm>
            <a:off x="1542680" y="2494175"/>
            <a:ext cx="8978564" cy="33836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283879" indent="-283879">
              <a:lnSpc>
                <a:spcPct val="150000"/>
              </a:lnSpc>
              <a:buFont typeface="Arial"/>
              <a:buChar char="•"/>
              <a:defRPr/>
            </a:pPr>
            <a:r>
              <a:rPr sz="3600"/>
              <a:t>Modul 1 Tablet-Basics</a:t>
            </a:r>
          </a:p>
          <a:p>
            <a:pPr marL="283879" indent="-283879">
              <a:lnSpc>
                <a:spcPct val="150000"/>
              </a:lnSpc>
              <a:buFont typeface="Arial"/>
              <a:buChar char="•"/>
              <a:defRPr/>
            </a:pPr>
            <a:r>
              <a:rPr sz="3600"/>
              <a:t>Modul 2 Das Tablet im Unterricht</a:t>
            </a:r>
          </a:p>
          <a:p>
            <a:pPr marL="283879" indent="-283879">
              <a:lnSpc>
                <a:spcPct val="150000"/>
              </a:lnSpc>
              <a:buFont typeface="Arial"/>
              <a:buChar char="•"/>
              <a:defRPr/>
            </a:pPr>
            <a:r>
              <a:rPr sz="3600"/>
              <a:t>Modul 3 Kommunikation</a:t>
            </a:r>
          </a:p>
          <a:p>
            <a:pPr marL="283879" indent="-283879">
              <a:lnSpc>
                <a:spcPct val="150000"/>
              </a:lnSpc>
              <a:buFont typeface="Arial"/>
              <a:buChar char="•"/>
              <a:defRPr/>
            </a:pPr>
            <a:r>
              <a:rPr sz="3600"/>
              <a:t>Modul 4 Das Tablet souverän nutzen</a:t>
            </a:r>
          </a:p>
        </p:txBody>
      </p:sp>
      <p:sp>
        <p:nvSpPr>
          <p:cNvPr id="8" name="Textplatzhalter 12">
            <a:extLst>
              <a:ext uri="{FF2B5EF4-FFF2-40B4-BE49-F238E27FC236}">
                <a16:creationId xmlns:a16="http://schemas.microsoft.com/office/drawing/2014/main" id="{C1529864-7484-4612-9880-FF1E218D96A2}"/>
              </a:ext>
            </a:extLst>
          </p:cNvPr>
          <p:cNvSpPr txBox="1">
            <a:spLocks/>
          </p:cNvSpPr>
          <p:nvPr/>
        </p:nvSpPr>
        <p:spPr bwMode="auto">
          <a:xfrm>
            <a:off x="5715000" y="6263803"/>
            <a:ext cx="6292877" cy="589641"/>
          </a:xfrm>
          <a:prstGeom prst="rect">
            <a:avLst/>
          </a:prstGeom>
        </p:spPr>
        <p:txBody>
          <a:bodyPr anchor="ctr"/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b="0">
                <a:solidFill>
                  <a:schemeClr val="tx1"/>
                </a:solidFill>
                <a:latin typeface="Lexend Deca"/>
                <a:ea typeface="+mn-ea"/>
                <a:cs typeface="Lexend Deca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de-DE" sz="1200" b="1" dirty="0"/>
              <a:t>Kapitel 1.1 </a:t>
            </a:r>
            <a:r>
              <a:rPr lang="de-DE" sz="1200" dirty="0"/>
              <a:t>| Einstieg</a:t>
            </a:r>
          </a:p>
        </p:txBody>
      </p:sp>
    </p:spTree>
    <p:extLst>
      <p:ext uri="{BB962C8B-B14F-4D97-AF65-F5344CB8AC3E}">
        <p14:creationId xmlns:p14="http://schemas.microsoft.com/office/powerpoint/2010/main" val="1544691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73834940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0" y="336735"/>
            <a:ext cx="8754130" cy="143827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>
              <a:defRPr/>
            </a:pPr>
            <a:r>
              <a:t>Tablet-Kompass - Voraussetzungen</a:t>
            </a:r>
          </a:p>
        </p:txBody>
      </p:sp>
      <p:pic>
        <p:nvPicPr>
          <p:cNvPr id="470008101" name="Grafik 1" descr="Ein Bild, das Animierter Cartoon, Clipart, Cartoon, Zeichnung enthält.&#10;&#10;KI-generierte Inhalte können fehlerhaft sein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278217" y="201558"/>
            <a:ext cx="2699742" cy="2263188"/>
          </a:xfrm>
          <a:prstGeom prst="rect">
            <a:avLst/>
          </a:prstGeom>
        </p:spPr>
      </p:pic>
      <p:sp>
        <p:nvSpPr>
          <p:cNvPr id="708802829" name="Textfeld 708802828"/>
          <p:cNvSpPr txBox="1"/>
          <p:nvPr/>
        </p:nvSpPr>
        <p:spPr bwMode="auto">
          <a:xfrm>
            <a:off x="1542680" y="2494175"/>
            <a:ext cx="10135254" cy="33836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283879" indent="-283879">
              <a:lnSpc>
                <a:spcPct val="150000"/>
              </a:lnSpc>
              <a:buFont typeface="Arial"/>
              <a:buChar char="•"/>
              <a:defRPr/>
            </a:pPr>
            <a:r>
              <a:rPr sz="3600" dirty="0"/>
              <a:t>1 </a:t>
            </a:r>
            <a:r>
              <a:rPr sz="3600" dirty="0" err="1"/>
              <a:t>Gerät</a:t>
            </a:r>
            <a:r>
              <a:rPr sz="3600" dirty="0"/>
              <a:t> pro Kind</a:t>
            </a:r>
          </a:p>
          <a:p>
            <a:pPr marL="283879" indent="-283879">
              <a:lnSpc>
                <a:spcPct val="150000"/>
              </a:lnSpc>
              <a:buFont typeface="Arial"/>
              <a:buChar char="•"/>
              <a:defRPr/>
            </a:pPr>
            <a:r>
              <a:rPr sz="3600" dirty="0"/>
              <a:t>1 </a:t>
            </a:r>
            <a:r>
              <a:rPr sz="3600" dirty="0" err="1"/>
              <a:t>Gerät</a:t>
            </a:r>
            <a:r>
              <a:rPr sz="3600" dirty="0"/>
              <a:t> pro </a:t>
            </a:r>
            <a:r>
              <a:rPr sz="3600" dirty="0" err="1"/>
              <a:t>Zweier</a:t>
            </a:r>
            <a:r>
              <a:rPr sz="3600" dirty="0"/>
              <a:t>-Team</a:t>
            </a:r>
          </a:p>
          <a:p>
            <a:pPr marL="283879" indent="-283879">
              <a:lnSpc>
                <a:spcPct val="150000"/>
              </a:lnSpc>
              <a:buFont typeface="Arial"/>
              <a:buChar char="•"/>
              <a:defRPr/>
            </a:pPr>
            <a:r>
              <a:rPr sz="3600" dirty="0" err="1"/>
              <a:t>eigene</a:t>
            </a:r>
            <a:r>
              <a:rPr sz="3600" dirty="0"/>
              <a:t> </a:t>
            </a:r>
            <a:r>
              <a:rPr sz="3600" dirty="0" err="1"/>
              <a:t>Kopfhörer</a:t>
            </a:r>
            <a:r>
              <a:rPr sz="3600" dirty="0"/>
              <a:t> </a:t>
            </a:r>
            <a:r>
              <a:rPr sz="3600" dirty="0" err="1"/>
              <a:t>mit</a:t>
            </a:r>
            <a:r>
              <a:rPr sz="3600" dirty="0"/>
              <a:t> </a:t>
            </a:r>
            <a:r>
              <a:rPr sz="3600" dirty="0" err="1"/>
              <a:t>passendem</a:t>
            </a:r>
            <a:r>
              <a:rPr sz="3600" dirty="0"/>
              <a:t> Anschluss</a:t>
            </a:r>
          </a:p>
          <a:p>
            <a:pPr marL="283879" indent="-283879">
              <a:lnSpc>
                <a:spcPct val="150000"/>
              </a:lnSpc>
              <a:buFont typeface="Arial"/>
              <a:buChar char="•"/>
              <a:defRPr/>
            </a:pPr>
            <a:r>
              <a:rPr sz="3600" dirty="0" err="1"/>
              <a:t>ggf</a:t>
            </a:r>
            <a:r>
              <a:rPr sz="3600" dirty="0"/>
              <a:t>. </a:t>
            </a:r>
            <a:r>
              <a:rPr sz="3600" dirty="0" err="1"/>
              <a:t>Eingabestift</a:t>
            </a:r>
            <a:r>
              <a:rPr sz="3600" dirty="0"/>
              <a:t> und </a:t>
            </a:r>
            <a:r>
              <a:rPr sz="3600" dirty="0" err="1"/>
              <a:t>Tastatur</a:t>
            </a:r>
            <a:endParaRPr sz="3600" dirty="0"/>
          </a:p>
        </p:txBody>
      </p:sp>
      <p:sp>
        <p:nvSpPr>
          <p:cNvPr id="8" name="Textplatzhalter 12">
            <a:extLst>
              <a:ext uri="{FF2B5EF4-FFF2-40B4-BE49-F238E27FC236}">
                <a16:creationId xmlns:a16="http://schemas.microsoft.com/office/drawing/2014/main" id="{0FE81396-D3C2-4D9D-85F9-799AFEBF04C6}"/>
              </a:ext>
            </a:extLst>
          </p:cNvPr>
          <p:cNvSpPr txBox="1">
            <a:spLocks/>
          </p:cNvSpPr>
          <p:nvPr/>
        </p:nvSpPr>
        <p:spPr bwMode="auto">
          <a:xfrm>
            <a:off x="5715000" y="6263803"/>
            <a:ext cx="6292877" cy="589641"/>
          </a:xfrm>
          <a:prstGeom prst="rect">
            <a:avLst/>
          </a:prstGeom>
        </p:spPr>
        <p:txBody>
          <a:bodyPr anchor="ctr"/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b="0">
                <a:solidFill>
                  <a:schemeClr val="tx1"/>
                </a:solidFill>
                <a:latin typeface="Lexend Deca"/>
                <a:ea typeface="+mn-ea"/>
                <a:cs typeface="Lexend Deca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de-DE" sz="1200" b="1" dirty="0"/>
              <a:t>Kapitel 1.1 </a:t>
            </a:r>
            <a:r>
              <a:rPr lang="de-DE" sz="1200" dirty="0"/>
              <a:t>| Einstieg</a:t>
            </a:r>
          </a:p>
        </p:txBody>
      </p:sp>
    </p:spTree>
    <p:extLst>
      <p:ext uri="{BB962C8B-B14F-4D97-AF65-F5344CB8AC3E}">
        <p14:creationId xmlns:p14="http://schemas.microsoft.com/office/powerpoint/2010/main" val="1153424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96515169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0" y="336735"/>
            <a:ext cx="8754130" cy="143827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>
              <a:defRPr/>
            </a:pPr>
            <a:r>
              <a:t>Tablet-Kompass - Umsetzung</a:t>
            </a:r>
          </a:p>
        </p:txBody>
      </p:sp>
      <p:pic>
        <p:nvPicPr>
          <p:cNvPr id="1799531977" name="Grafik 1" descr="Ein Bild, das Animierter Cartoon, Clipart, Cartoon, Zeichnung enthält.&#10;&#10;KI-generierte Inhalte können fehlerhaft sein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278217" y="201558"/>
            <a:ext cx="2699742" cy="2263188"/>
          </a:xfrm>
          <a:prstGeom prst="rect">
            <a:avLst/>
          </a:prstGeom>
        </p:spPr>
      </p:pic>
      <p:sp>
        <p:nvSpPr>
          <p:cNvPr id="732760381" name="Textfeld 732760380"/>
          <p:cNvSpPr txBox="1"/>
          <p:nvPr/>
        </p:nvSpPr>
        <p:spPr bwMode="auto">
          <a:xfrm>
            <a:off x="1542680" y="2494175"/>
            <a:ext cx="10217334" cy="32922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283879" indent="-283879">
              <a:lnSpc>
                <a:spcPct val="150000"/>
              </a:lnSpc>
              <a:buFont typeface="Arial"/>
              <a:buChar char="•"/>
              <a:defRPr/>
            </a:pPr>
            <a:r>
              <a:rPr sz="2800"/>
              <a:t>Hier Informationen zum zeitlichen Umfang und der Umsetzungsvariante eintragen; z.B.</a:t>
            </a:r>
          </a:p>
          <a:p>
            <a:pPr marL="283879" indent="-283879">
              <a:lnSpc>
                <a:spcPct val="150000"/>
              </a:lnSpc>
              <a:buFont typeface="Arial"/>
              <a:buChar char="•"/>
              <a:defRPr/>
            </a:pPr>
            <a:r>
              <a:rPr sz="2800"/>
              <a:t>Modul 1 im Unterricht von Herrn Mangstl</a:t>
            </a:r>
          </a:p>
          <a:p>
            <a:pPr marL="283879" indent="-283879">
              <a:lnSpc>
                <a:spcPct val="150000"/>
              </a:lnSpc>
              <a:buFont typeface="Arial"/>
              <a:buChar char="•"/>
              <a:defRPr/>
            </a:pPr>
            <a:r>
              <a:rPr sz="2800"/>
              <a:t>Modul 2 am Projekttag</a:t>
            </a:r>
          </a:p>
          <a:p>
            <a:pPr marL="283879" indent="-283879">
              <a:lnSpc>
                <a:spcPct val="150000"/>
              </a:lnSpc>
              <a:buFont typeface="Arial"/>
              <a:buChar char="•"/>
              <a:defRPr/>
            </a:pPr>
            <a:r>
              <a:rPr sz="2800"/>
              <a:t>...</a:t>
            </a:r>
          </a:p>
        </p:txBody>
      </p:sp>
      <p:sp>
        <p:nvSpPr>
          <p:cNvPr id="8" name="Textplatzhalter 12">
            <a:extLst>
              <a:ext uri="{FF2B5EF4-FFF2-40B4-BE49-F238E27FC236}">
                <a16:creationId xmlns:a16="http://schemas.microsoft.com/office/drawing/2014/main" id="{7750BA5B-4D7D-45AF-93DB-8D1EA579CC6C}"/>
              </a:ext>
            </a:extLst>
          </p:cNvPr>
          <p:cNvSpPr txBox="1">
            <a:spLocks/>
          </p:cNvSpPr>
          <p:nvPr/>
        </p:nvSpPr>
        <p:spPr bwMode="auto">
          <a:xfrm>
            <a:off x="5715000" y="6263803"/>
            <a:ext cx="6292877" cy="589641"/>
          </a:xfrm>
          <a:prstGeom prst="rect">
            <a:avLst/>
          </a:prstGeom>
        </p:spPr>
        <p:txBody>
          <a:bodyPr anchor="ctr"/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b="0">
                <a:solidFill>
                  <a:schemeClr val="tx1"/>
                </a:solidFill>
                <a:latin typeface="Lexend Deca"/>
                <a:ea typeface="+mn-ea"/>
                <a:cs typeface="Lexend Deca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de-DE" sz="1200" b="1" dirty="0"/>
              <a:t>Kapitel 1.1 </a:t>
            </a:r>
            <a:r>
              <a:rPr lang="de-DE" sz="1200" dirty="0"/>
              <a:t>| Einstieg</a:t>
            </a:r>
          </a:p>
        </p:txBody>
      </p:sp>
    </p:spTree>
    <p:extLst>
      <p:ext uri="{BB962C8B-B14F-4D97-AF65-F5344CB8AC3E}">
        <p14:creationId xmlns:p14="http://schemas.microsoft.com/office/powerpoint/2010/main" val="3651424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32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1.1 Einstieg in den Tablet-Kompass </a:t>
            </a:r>
            <a:endParaRPr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 bwMode="auto">
          <a:xfrm>
            <a:off x="5945246" y="5658181"/>
            <a:ext cx="1088028" cy="568320"/>
          </a:xfrm>
        </p:spPr>
        <p:txBody>
          <a:bodyPr/>
          <a:lstStyle/>
          <a:p>
            <a:pPr>
              <a:defRPr/>
            </a:pPr>
            <a:r>
              <a:rPr lang="de-DE" dirty="0"/>
              <a:t>10</a:t>
            </a:r>
            <a:endParaRPr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F5F192E-025C-4CC7-B16C-998C3754A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42323" y="2572871"/>
            <a:ext cx="1771841" cy="177184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53AD602-BE41-46E4-B4A4-F2F5D49A8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8141" y="111913"/>
            <a:ext cx="2972263" cy="1981508"/>
          </a:xfrm>
          <a:prstGeom prst="rect">
            <a:avLst/>
          </a:prstGeom>
        </p:spPr>
      </p:pic>
      <p:sp>
        <p:nvSpPr>
          <p:cNvPr id="9" name="Textplatzhalter 12">
            <a:extLst>
              <a:ext uri="{FF2B5EF4-FFF2-40B4-BE49-F238E27FC236}">
                <a16:creationId xmlns:a16="http://schemas.microsoft.com/office/drawing/2014/main" id="{A72F3EE2-E316-4F88-B9FE-939DD0C41737}"/>
              </a:ext>
            </a:extLst>
          </p:cNvPr>
          <p:cNvSpPr txBox="1">
            <a:spLocks/>
          </p:cNvSpPr>
          <p:nvPr/>
        </p:nvSpPr>
        <p:spPr bwMode="auto">
          <a:xfrm>
            <a:off x="5715000" y="6263803"/>
            <a:ext cx="6292877" cy="589641"/>
          </a:xfrm>
          <a:prstGeom prst="rect">
            <a:avLst/>
          </a:prstGeom>
        </p:spPr>
        <p:txBody>
          <a:bodyPr anchor="ctr"/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b="0">
                <a:solidFill>
                  <a:schemeClr val="tx1"/>
                </a:solidFill>
                <a:latin typeface="Lexend Deca"/>
                <a:ea typeface="+mn-ea"/>
                <a:cs typeface="Lexend Deca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de-DE" sz="1200" b="1" dirty="0"/>
              <a:t>Kapitel 1.1 </a:t>
            </a:r>
            <a:r>
              <a:rPr lang="de-DE" sz="1200" dirty="0"/>
              <a:t>| Einstieg</a:t>
            </a:r>
          </a:p>
        </p:txBody>
      </p:sp>
    </p:spTree>
    <p:extLst>
      <p:ext uri="{BB962C8B-B14F-4D97-AF65-F5344CB8AC3E}">
        <p14:creationId xmlns:p14="http://schemas.microsoft.com/office/powerpoint/2010/main" val="4222804459"/>
      </p:ext>
    </p:extLst>
  </p:cSld>
  <p:clrMapOvr>
    <a:masterClrMapping/>
  </p:clrMapOvr>
</p:sld>
</file>

<file path=ppt/theme/theme1.xml><?xml version="1.0" encoding="utf-8"?>
<a:theme xmlns:a="http://schemas.openxmlformats.org/drawingml/2006/main" name="KI-Kompass">
  <a:themeElements>
    <a:clrScheme name="ByCS Farben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008204"/>
      </a:accent1>
      <a:accent2>
        <a:srgbClr val="00AADA"/>
      </a:accent2>
      <a:accent3>
        <a:srgbClr val="D32C67"/>
      </a:accent3>
      <a:accent4>
        <a:srgbClr val="D33F00"/>
      </a:accent4>
      <a:accent5>
        <a:srgbClr val="DEE1E6"/>
      </a:accent5>
      <a:accent6>
        <a:srgbClr val="DEE1E6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Arial"/>
        <a:cs typeface="Arial"/>
      </a:majorFont>
      <a:minorFont>
        <a:latin typeface="Aptos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I-Kompass">
  <a:themeElements>
    <a:clrScheme name="ByCS Farben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008204"/>
      </a:accent1>
      <a:accent2>
        <a:srgbClr val="00AADA"/>
      </a:accent2>
      <a:accent3>
        <a:srgbClr val="D32C67"/>
      </a:accent3>
      <a:accent4>
        <a:srgbClr val="D33F00"/>
      </a:accent4>
      <a:accent5>
        <a:srgbClr val="DEE1E6"/>
      </a:accent5>
      <a:accent6>
        <a:srgbClr val="DEE1E6"/>
      </a:accent6>
      <a:hlink>
        <a:srgbClr val="467886"/>
      </a:hlink>
      <a:folHlink>
        <a:srgbClr val="96607D"/>
      </a:folHlink>
    </a:clrScheme>
    <a:fontScheme name="">
      <a:majorFont>
        <a:latin typeface="Aptos Display"/>
        <a:ea typeface="Arial"/>
        <a:cs typeface="Arial"/>
      </a:majorFont>
      <a:minorFont>
        <a:latin typeface="Aptos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117</Words>
  <Application>Microsoft Office PowerPoint</Application>
  <DocSecurity>0</DocSecurity>
  <PresentationFormat>Breitbild</PresentationFormat>
  <Paragraphs>27</Paragraphs>
  <Slides>4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Aptos</vt:lpstr>
      <vt:lpstr>Arial</vt:lpstr>
      <vt:lpstr>Atkinson Hyperlegible</vt:lpstr>
      <vt:lpstr>Atkinson Hyperlegible Bold</vt:lpstr>
      <vt:lpstr>Lexend Deca</vt:lpstr>
      <vt:lpstr>KI-Kompass</vt:lpstr>
      <vt:lpstr>PowerPoint-Präsentation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Nicole Ober</dc:creator>
  <cp:keywords/>
  <dc:description/>
  <cp:lastModifiedBy>Auburger, Maximilian</cp:lastModifiedBy>
  <cp:revision>108</cp:revision>
  <dcterms:created xsi:type="dcterms:W3CDTF">2025-06-17T13:43:22Z</dcterms:created>
  <dcterms:modified xsi:type="dcterms:W3CDTF">2025-09-19T06:47:50Z</dcterms:modified>
  <cp:category/>
  <dc:identifier/>
  <cp:contentStatus/>
  <dc:language/>
  <cp:version/>
</cp:coreProperties>
</file>