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 Impuls" id="{0FCB236A-4646-A34E-8290-F75A009D9977}">
          <p14:sldIdLst/>
        </p14:section>
        <p14:section name="2 Weblektion" id="{2F3D66AD-9705-9E4D-B3DB-9B402877364E}">
          <p14:sldIdLst>
            <p14:sldId id="259"/>
          </p14:sldIdLst>
        </p14:section>
        <p14:section name="3 Plenum" id="{2D2030C0-D2FE-0540-A228-B47EE9BFE8C7}">
          <p14:sldIdLst/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C67"/>
    <a:srgbClr val="711735"/>
    <a:srgbClr val="C0285D"/>
    <a:srgbClr val="6A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2"/>
    <p:restoredTop sz="94770"/>
  </p:normalViewPr>
  <p:slideViewPr>
    <p:cSldViewPr snapToGrid="0">
      <p:cViewPr>
        <p:scale>
          <a:sx n="162" d="100"/>
          <a:sy n="162" d="100"/>
        </p:scale>
        <p:origin x="3464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l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2">
            <a:extLst>
              <a:ext uri="{FF2B5EF4-FFF2-40B4-BE49-F238E27FC236}">
                <a16:creationId xmlns:a16="http://schemas.microsoft.com/office/drawing/2014/main" id="{F206E8E5-944C-88CE-C046-376ED2099C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57403AFD-FADC-7917-6FEC-3C9D6DB487C8}"/>
              </a:ext>
            </a:extLst>
          </p:cNvPr>
          <p:cNvSpPr/>
          <p:nvPr userDrawn="1"/>
        </p:nvSpPr>
        <p:spPr bwMode="auto">
          <a:xfrm>
            <a:off x="1182587" y="2533290"/>
            <a:ext cx="2731045" cy="2906002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C0285D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4630E9-591B-3B50-3859-435D47E4478A}"/>
              </a:ext>
            </a:extLst>
          </p:cNvPr>
          <p:cNvSpPr txBox="1"/>
          <p:nvPr userDrawn="1"/>
        </p:nvSpPr>
        <p:spPr bwMode="auto">
          <a:xfrm>
            <a:off x="1151046" y="4713606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 dirty="0">
                <a:latin typeface="Atkinson Hyperlegible"/>
              </a:rPr>
              <a:t>Scanne den QR-Code</a:t>
            </a:r>
            <a:endParaRPr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502162B-9ABD-0B0F-C452-1F070DE3A069}"/>
              </a:ext>
            </a:extLst>
          </p:cNvPr>
          <p:cNvGrpSpPr/>
          <p:nvPr userDrawn="1"/>
        </p:nvGrpSpPr>
        <p:grpSpPr bwMode="auto">
          <a:xfrm>
            <a:off x="5478050" y="2889810"/>
            <a:ext cx="5355080" cy="734231"/>
            <a:chOff x="5478050" y="2964569"/>
            <a:chExt cx="5355080" cy="73423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318069F-7975-50F0-C287-E665C5A64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E230B5C-B0BA-D6AB-9844-7F84879F2F4D}"/>
                </a:ext>
              </a:extLst>
            </p:cNvPr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CE4BA9C-F45B-EB38-2BF0-2FF6207ED0F2}"/>
                  </a:ext>
                </a:extLst>
              </p:cNvPr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B3FF5B7-758B-DBFF-906E-6E3DAD9426C5}"/>
                  </a:ext>
                </a:extLst>
              </p:cNvPr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 dirty="0">
                    <a:latin typeface="Atkinson Hyperlegible"/>
                  </a:rPr>
                  <a:t>Du brauchst sie für Audios und Videos</a:t>
                </a:r>
                <a:endParaRPr dirty="0"/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CBD546C5-31A7-61D4-12F8-7413FE9F2778}"/>
              </a:ext>
            </a:extLst>
          </p:cNvPr>
          <p:cNvSpPr txBox="1"/>
          <p:nvPr userDrawn="1"/>
        </p:nvSpPr>
        <p:spPr bwMode="auto">
          <a:xfrm>
            <a:off x="5195341" y="2419097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rgbClr val="D42C67"/>
                </a:solidFill>
                <a:latin typeface="Lexend Deca"/>
                <a:cs typeface="Lexend Deca"/>
              </a:rPr>
              <a:t>Jetzt bist du dran!</a:t>
            </a:r>
            <a:endParaRPr dirty="0">
              <a:solidFill>
                <a:srgbClr val="D42C67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BB0E331-6AF8-9CD9-AD69-7F1179AB6E94}"/>
              </a:ext>
            </a:extLst>
          </p:cNvPr>
          <p:cNvSpPr txBox="1"/>
          <p:nvPr userDrawn="1"/>
        </p:nvSpPr>
        <p:spPr bwMode="auto">
          <a:xfrm>
            <a:off x="1151045" y="5030064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 dirty="0">
                <a:latin typeface="Atkinson Hyperlegible"/>
              </a:rPr>
              <a:t>und starte die Weblektion</a:t>
            </a:r>
            <a:endParaRPr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7FB3B253-23A3-308A-91FF-8C874AC9C36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 bwMode="auto">
          <a:xfrm>
            <a:off x="1410577" y="2678140"/>
            <a:ext cx="2275064" cy="192640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" name="Rechteck: abgerundete Ecken 6">
            <a:extLst>
              <a:ext uri="{FF2B5EF4-FFF2-40B4-BE49-F238E27FC236}">
                <a16:creationId xmlns:a16="http://schemas.microsoft.com/office/drawing/2014/main" id="{BAE370D0-0281-077A-752D-40EBC14ED332}"/>
              </a:ext>
            </a:extLst>
          </p:cNvPr>
          <p:cNvSpPr/>
          <p:nvPr userDrawn="1"/>
        </p:nvSpPr>
        <p:spPr bwMode="auto">
          <a:xfrm>
            <a:off x="5184950" y="284006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711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4429AFF-9805-FD51-00A6-F7AA75D91D9D}"/>
              </a:ext>
            </a:extLst>
          </p:cNvPr>
          <p:cNvGrpSpPr/>
          <p:nvPr userDrawn="1"/>
        </p:nvGrpSpPr>
        <p:grpSpPr bwMode="auto">
          <a:xfrm>
            <a:off x="5177361" y="3761986"/>
            <a:ext cx="5770391" cy="1677306"/>
            <a:chOff x="5177361" y="3761987"/>
            <a:chExt cx="5770391" cy="1588361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242E3149-AF07-35C6-7D68-7DF37165D625}"/>
                </a:ext>
              </a:extLst>
            </p:cNvPr>
            <p:cNvGrpSpPr/>
            <p:nvPr userDrawn="1"/>
          </p:nvGrpSpPr>
          <p:grpSpPr bwMode="auto">
            <a:xfrm>
              <a:off x="5423369" y="3781081"/>
              <a:ext cx="4548040" cy="1569267"/>
              <a:chOff x="5423369" y="3781081"/>
              <a:chExt cx="4548040" cy="1569267"/>
            </a:xfrm>
          </p:grpSpPr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F1DB330-76EC-5A0D-7AEE-A94E0F129645}"/>
                  </a:ext>
                </a:extLst>
              </p:cNvPr>
              <p:cNvSpPr txBox="1"/>
              <p:nvPr userDrawn="1"/>
            </p:nvSpPr>
            <p:spPr bwMode="auto">
              <a:xfrm>
                <a:off x="5423369" y="3781081"/>
                <a:ext cx="4466837" cy="378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 dirty="0">
                    <a:solidFill>
                      <a:schemeClr val="tx1"/>
                    </a:solidFill>
                    <a:latin typeface="Atkinson Hyperlegible"/>
                  </a:rPr>
                  <a:t>So gehst du vor: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133BA2D4-8A43-0B35-B7E6-6439D433D9FD}"/>
                  </a:ext>
                </a:extLst>
              </p:cNvPr>
              <p:cNvSpPr txBox="1"/>
              <p:nvPr userDrawn="1"/>
            </p:nvSpPr>
            <p:spPr bwMode="auto">
              <a:xfrm>
                <a:off x="5423369" y="4150018"/>
                <a:ext cx="4548040" cy="1200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Öffne die Weblektion mit deinem Tablet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Bearbeite alle Aufgaben der Reihe nach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Bei Fragen: Melde dich leise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Arbeite in deinem eigenen Tempo</a:t>
                </a:r>
                <a:endParaRPr dirty="0"/>
              </a:p>
            </p:txBody>
          </p:sp>
        </p:grpSp>
        <p:sp>
          <p:nvSpPr>
            <p:cNvPr id="19" name="Rechteck: abgerundete Ecken 24">
              <a:extLst>
                <a:ext uri="{FF2B5EF4-FFF2-40B4-BE49-F238E27FC236}">
                  <a16:creationId xmlns:a16="http://schemas.microsoft.com/office/drawing/2014/main" id="{3A58C5B0-3046-B5A6-43B2-A6FEA4CFCBC6}"/>
                </a:ext>
              </a:extLst>
            </p:cNvPr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rgbClr val="D4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22" name="Gerader Verbinder 9">
            <a:extLst>
              <a:ext uri="{FF2B5EF4-FFF2-40B4-BE49-F238E27FC236}">
                <a16:creationId xmlns:a16="http://schemas.microsoft.com/office/drawing/2014/main" id="{C749F94E-524B-F5B8-B9E5-B3CB2804EF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182588" y="4713606"/>
            <a:ext cx="2731044" cy="0"/>
          </a:xfrm>
          <a:prstGeom prst="line">
            <a:avLst/>
          </a:prstGeom>
          <a:ln w="38100">
            <a:solidFill>
              <a:srgbClr val="C028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FCC50AFD-2E60-7286-31FA-E77B671AAD26}"/>
              </a:ext>
            </a:extLst>
          </p:cNvPr>
          <p:cNvSpPr/>
          <p:nvPr userDrawn="1"/>
        </p:nvSpPr>
        <p:spPr bwMode="auto">
          <a:xfrm>
            <a:off x="494504" y="5526611"/>
            <a:ext cx="11202992" cy="59231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25" name="Textplatzhalter 12">
            <a:extLst>
              <a:ext uri="{FF2B5EF4-FFF2-40B4-BE49-F238E27FC236}">
                <a16:creationId xmlns:a16="http://schemas.microsoft.com/office/drawing/2014/main" id="{6E6C8F96-CC8B-8673-46E4-AD34EDDD5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844696" y="5620610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 dirty="0"/>
              <a:t>xxx</a:t>
            </a:r>
            <a:endParaRPr dirty="0"/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50FD1951-D9F8-82FC-2E20-A10798F4A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 dirty="0" err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225485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 dirty="0" err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ohne Zei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494504" y="247205"/>
            <a:ext cx="8888487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3-Phasen-Methode</a:t>
            </a:r>
            <a:endParaRPr/>
          </a:p>
        </p:txBody>
      </p:sp>
      <p:sp>
        <p:nvSpPr>
          <p:cNvPr id="14" name="Freeform 16"/>
          <p:cNvSpPr/>
          <p:nvPr userDrawn="1"/>
        </p:nvSpPr>
        <p:spPr bwMode="auto">
          <a:xfrm>
            <a:off x="539481" y="3000397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2196F3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" name="TextBox 17"/>
          <p:cNvSpPr txBox="1"/>
          <p:nvPr userDrawn="1"/>
        </p:nvSpPr>
        <p:spPr bwMode="auto">
          <a:xfrm>
            <a:off x="539481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25784" y="2788373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2196F3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70908" y="2803864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59713" y="3021485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81C78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59713" y="2976166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46016" y="2809461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81C78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891140" y="2824952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1" name="Freeform 16"/>
          <p:cNvSpPr/>
          <p:nvPr userDrawn="1"/>
        </p:nvSpPr>
        <p:spPr bwMode="auto">
          <a:xfrm>
            <a:off x="8798995" y="2963494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9D27B0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8798995" y="291817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9985298" y="2751470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9D27B0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30422" y="2766961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65490" y="373744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0700" y="4186776"/>
            <a:ext cx="2853928" cy="116292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337699" y="3325971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84503" y="376694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81C78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59713" y="4216272"/>
            <a:ext cx="2853928" cy="116292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5456712" y="3355466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03516" y="371434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9D27B0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78726" y="4157280"/>
            <a:ext cx="2853928" cy="11693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9575725" y="3302866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55879" y="1767319"/>
            <a:ext cx="10880241" cy="66584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sz="1800">
                <a:solidFill>
                  <a:schemeClr val="bg1"/>
                </a:solidFill>
                <a:latin typeface="Atkinson Hyperlegible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/>
              <a:t>Kernfrage, Impulsfrage, Hypothese, u. ä. mit maximal zwei Zeilen hier einfügen; bitte Gänsefüßchen setzen; Kernfrage, Impulsfrage, Hypothese, u. ä. mit maximal zwei Zeilen hier einfügen; </a:t>
            </a:r>
            <a:endParaRPr/>
          </a:p>
        </p:txBody>
      </p:sp>
      <p:sp>
        <p:nvSpPr>
          <p:cNvPr id="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Social-Media-Kompass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200597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561229"/>
              </a:gs>
              <a:gs pos="100000">
                <a:srgbClr val="D42C6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Abgerundetes Rechteck 5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E39F87-0AC6-AF0F-75BB-83E2F65E17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656827" y="-279062"/>
            <a:ext cx="2643231" cy="26432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691A4-DC85-B548-DD26-1C79717F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7B45356-9AD2-9820-58B1-D575FDD72E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2.1 Selbstdarstellung auf Social Media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AD7C94-36A7-D609-D2F9-3C83B5CE1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AABAD73-141D-B14F-6FBC-DCA3E869B372}"/>
              </a:ext>
            </a:extLst>
          </p:cNvPr>
          <p:cNvSpPr>
            <a:spLocks noGrp="1" noChangeArrowheads="1"/>
          </p:cNvSpPr>
          <p:nvPr>
            <p:ph type="body" sz="quarter" idx="31"/>
          </p:nvPr>
        </p:nvSpPr>
        <p:spPr bwMode="auto">
          <a:xfrm>
            <a:off x="6656899" y="6382765"/>
            <a:ext cx="3432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Kapitel </a:t>
            </a:r>
            <a:r>
              <a:rPr lang="de-DE" altLang="de-DE" sz="1200" dirty="0"/>
              <a:t>2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.1 | </a:t>
            </a:r>
            <a:r>
              <a:rPr lang="de-DE" sz="1200" dirty="0"/>
              <a:t>Selbstdarstellung auf Social Media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61E732-45E9-8DEF-7D7F-C614F8675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95" y="2605727"/>
            <a:ext cx="2011327" cy="20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88521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-Media-Kompas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Macintosh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Arial</vt:lpstr>
      <vt:lpstr>Atkinson Hyperlegible</vt:lpstr>
      <vt:lpstr>Atkinson Hyperlegible Bold</vt:lpstr>
      <vt:lpstr>Lexend Deca</vt:lpstr>
      <vt:lpstr>Social-Media-Kompass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Harun Göktas</cp:lastModifiedBy>
  <cp:revision>61</cp:revision>
  <dcterms:created xsi:type="dcterms:W3CDTF">2025-06-17T13:43:22Z</dcterms:created>
  <dcterms:modified xsi:type="dcterms:W3CDTF">2026-04-11T20:12:21Z</dcterms:modified>
</cp:coreProperties>
</file>