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41C4BE-9B49-013D-F94E-8BEC5695B5BC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t>Impuls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0AF4F3B-CC44-88E4-4004-9C1E7369DCC6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t>Impuls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50A367-7BD4-F926-55B6-BF2FE194B6EC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5223188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202050051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t>Impuls 2 Aussage 1</a:t>
            </a:r>
          </a:p>
        </p:txBody>
      </p:sp>
      <p:sp>
        <p:nvSpPr>
          <p:cNvPr id="127274827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3CBC93-F926-314C-6123-062FB879FDF4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567066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3068065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sz="12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Impuls 2 Aussage 2</a:t>
            </a:r>
            <a:endParaRPr sz="1200"/>
          </a:p>
        </p:txBody>
      </p:sp>
      <p:sp>
        <p:nvSpPr>
          <p:cNvPr id="177292781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EA6987D-E31C-823B-0E1A-A71B1CB07DB4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177400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2959282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sz="12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Impuls 2 Aussage 3</a:t>
            </a:r>
            <a:endParaRPr sz="1200"/>
          </a:p>
        </p:txBody>
      </p:sp>
      <p:sp>
        <p:nvSpPr>
          <p:cNvPr id="84830137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3DC2CC-4CB5-1DCC-AB92-815747399D58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97180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706225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sz="12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Impuls 2 Aussage 4</a:t>
            </a:r>
            <a:endParaRPr sz="1200"/>
          </a:p>
        </p:txBody>
      </p:sp>
      <p:sp>
        <p:nvSpPr>
          <p:cNvPr id="27853821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A20311-4380-D1A0-DCA3-E235F4EDAF03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234948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0386336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de-DE" sz="12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Impuls 2 Aussage 5</a:t>
            </a:r>
            <a:endParaRPr sz="1200"/>
          </a:p>
        </p:txBody>
      </p:sp>
      <p:sp>
        <p:nvSpPr>
          <p:cNvPr id="23828156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EC7E16-5213-79E9-D1BE-3321FB58EC6F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5850239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45800610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t>Plenum Variante 1 und 2</a:t>
            </a:r>
          </a:p>
        </p:txBody>
      </p:sp>
      <p:sp>
        <p:nvSpPr>
          <p:cNvPr id="117024441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9567722-EE48-75D2-2C15-650C49FC5583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Weblek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11" name="Rechteck 10"/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Freeform 16"/>
          <p:cNvSpPr/>
          <p:nvPr userDrawn="1"/>
        </p:nvSpPr>
        <p:spPr bwMode="auto">
          <a:xfrm>
            <a:off x="1182589" y="2108202"/>
            <a:ext cx="2853929" cy="336766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chemeClr val="accent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Textfeld 19"/>
          <p:cNvSpPr txBox="1"/>
          <p:nvPr userDrawn="1"/>
        </p:nvSpPr>
        <p:spPr bwMode="auto"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>
                <a:latin typeface="Atkinson Hyperlegible"/>
              </a:rPr>
              <a:t>Scanne den QR-Code</a:t>
            </a:r>
            <a:endParaRPr/>
          </a:p>
        </p:txBody>
      </p:sp>
      <p:grpSp>
        <p:nvGrpSpPr>
          <p:cNvPr id="36" name="Gruppieren 35"/>
          <p:cNvGrpSpPr/>
          <p:nvPr userDrawn="1"/>
        </p:nvGrpSpPr>
        <p:grpSpPr bwMode="auto">
          <a:xfrm>
            <a:off x="5478050" y="2706930"/>
            <a:ext cx="5355080" cy="734231"/>
            <a:chOff x="5478050" y="2964569"/>
            <a:chExt cx="5355080" cy="734231"/>
          </a:xfrm>
        </p:grpSpPr>
        <p:pic>
          <p:nvPicPr>
            <p:cNvPr id="8" name="Grafik 7"/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35" name="Gruppieren 34"/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7" name="Textfeld 16"/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8" name="Textfeld 17"/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>
                    <a:latin typeface="Atkinson Hyperlegible"/>
                  </a:rPr>
                  <a:t>Du brauchst sie für Videos und Audios</a:t>
                </a:r>
                <a:endParaRPr/>
              </a:p>
            </p:txBody>
          </p:sp>
        </p:grpSp>
      </p:grpSp>
      <p:sp>
        <p:nvSpPr>
          <p:cNvPr id="24" name="Textfeld 23"/>
          <p:cNvSpPr txBox="1"/>
          <p:nvPr userDrawn="1"/>
        </p:nvSpPr>
        <p:spPr bwMode="auto"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>
                <a:solidFill>
                  <a:schemeClr val="accent1"/>
                </a:solidFill>
                <a:latin typeface="Lexend Deca"/>
                <a:cs typeface="Lexend Deca"/>
              </a:rPr>
              <a:t>Jetzt bist du dran!</a:t>
            </a:r>
            <a:endParaRPr/>
          </a:p>
        </p:txBody>
      </p:sp>
      <p:sp>
        <p:nvSpPr>
          <p:cNvPr id="34" name="Textfeld 33"/>
          <p:cNvSpPr txBox="1"/>
          <p:nvPr userDrawn="1"/>
        </p:nvSpPr>
        <p:spPr bwMode="auto">
          <a:xfrm>
            <a:off x="1182588" y="5106536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>
                <a:latin typeface="Atkinson Hyperlegible"/>
              </a:rPr>
              <a:t>und starte die Weblektion</a:t>
            </a:r>
            <a:endParaRPr/>
          </a:p>
        </p:txBody>
      </p:sp>
      <p:sp>
        <p:nvSpPr>
          <p:cNvPr id="38" name="Abgerundetes Rechteck 37"/>
          <p:cNvSpPr/>
          <p:nvPr userDrawn="1"/>
        </p:nvSpPr>
        <p:spPr bwMode="auto">
          <a:xfrm>
            <a:off x="494504" y="5624801"/>
            <a:ext cx="11202992" cy="49412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5945246" y="564453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  <p:sp>
        <p:nvSpPr>
          <p:cNvPr id="6" name="Bildplatzhalter 5"/>
          <p:cNvSpPr>
            <a:spLocks noGrp="1"/>
          </p:cNvSpPr>
          <p:nvPr userDrawn="1">
            <p:ph type="pic" sz="quarter" idx="33"/>
          </p:nvPr>
        </p:nvSpPr>
        <p:spPr bwMode="auto">
          <a:xfrm>
            <a:off x="1439551" y="2296611"/>
            <a:ext cx="2340000" cy="22869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: abgerundete Ecken 6"/>
          <p:cNvSpPr/>
          <p:nvPr userDrawn="1"/>
        </p:nvSpPr>
        <p:spPr bwMode="auto">
          <a:xfrm>
            <a:off x="5184950" y="265718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 bwMode="auto">
          <a:xfrm>
            <a:off x="5177361" y="3761987"/>
            <a:ext cx="5770391" cy="1588360"/>
            <a:chOff x="5177361" y="3761987"/>
            <a:chExt cx="5770391" cy="1588360"/>
          </a:xfrm>
        </p:grpSpPr>
        <p:grpSp>
          <p:nvGrpSpPr>
            <p:cNvPr id="12" name="Gruppieren 11"/>
            <p:cNvGrpSpPr/>
            <p:nvPr userDrawn="1"/>
          </p:nvGrpSpPr>
          <p:grpSpPr bwMode="auto">
            <a:xfrm>
              <a:off x="5423369" y="3781081"/>
              <a:ext cx="4548040" cy="1569265"/>
              <a:chOff x="5423369" y="3781081"/>
              <a:chExt cx="4548040" cy="1569265"/>
            </a:xfrm>
          </p:grpSpPr>
          <p:sp>
            <p:nvSpPr>
              <p:cNvPr id="27" name="Textfeld 26"/>
              <p:cNvSpPr txBox="1"/>
              <p:nvPr userDrawn="1"/>
            </p:nvSpPr>
            <p:spPr bwMode="auto">
              <a:xfrm>
                <a:off x="5423369" y="3781081"/>
                <a:ext cx="44668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solidFill>
                      <a:schemeClr val="accent1"/>
                    </a:solidFill>
                    <a:latin typeface="Atkinson Hyperlegible"/>
                  </a:rPr>
                  <a:t>So gehst du vor:</a:t>
                </a:r>
                <a:endParaRPr/>
              </a:p>
            </p:txBody>
          </p:sp>
          <p:sp>
            <p:nvSpPr>
              <p:cNvPr id="29" name="Textfeld 28"/>
              <p:cNvSpPr txBox="1"/>
              <p:nvPr userDrawn="1"/>
            </p:nvSpPr>
            <p:spPr bwMode="auto">
              <a:xfrm>
                <a:off x="5423369" y="4150018"/>
                <a:ext cx="454804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Öffne die Weblektion mit deinem Tablet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Bearbeite alle Aufgaben der Reihe nach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Bei Fragen: Melde dich leise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Arbeite in deinem eigenen Tempo</a:t>
                </a:r>
                <a:endParaRPr/>
              </a:p>
            </p:txBody>
          </p:sp>
        </p:grpSp>
        <p:sp>
          <p:nvSpPr>
            <p:cNvPr id="25" name="Rechteck: abgerundete Ecken 24"/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10" name="Gerader Verbinder 9"/>
          <p:cNvCxnSpPr>
            <a:cxnSpLocks/>
          </p:cNvCxnSpPr>
          <p:nvPr userDrawn="1"/>
        </p:nvCxnSpPr>
        <p:spPr bwMode="auto">
          <a:xfrm>
            <a:off x="1182588" y="4750182"/>
            <a:ext cx="2853929" cy="0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83861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716066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714160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3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70935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9" name="Abgerundetes Rechteck 28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84070" y="5621215"/>
            <a:ext cx="1088028" cy="56070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5" name="Abgerundetes Rechteck 54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6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2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72285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1" name="Abgerundetes Rechteck 30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24964" y="5607779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8" name="Abgerundetes Rechteck 7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3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5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80" name="Abgerundetes Rechteck 79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81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67958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73820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Freeform 14"/>
          <p:cNvSpPr/>
          <p:nvPr userDrawn="1"/>
        </p:nvSpPr>
        <p:spPr bwMode="auto"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 extrusionOk="0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/>
          </a:blip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873235" y="6449500"/>
            <a:ext cx="2690847" cy="2330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Tablet-Kompass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008204"/>
              </a:gs>
              <a:gs pos="100000">
                <a:srgbClr val="83B11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3.1 Kommunikation Basics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>
          <a:xfrm>
            <a:off x="5945246" y="5658181"/>
            <a:ext cx="1088028" cy="568320"/>
          </a:xfrm>
        </p:spPr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42323" y="2572871"/>
            <a:ext cx="1771841" cy="17718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9009529" y="0"/>
            <a:ext cx="2948585" cy="2090716"/>
          </a:xfrm>
          <a:prstGeom prst="rect">
            <a:avLst/>
          </a:prstGeom>
        </p:spPr>
      </p:pic>
      <p:sp>
        <p:nvSpPr>
          <p:cNvPr id="9" name="Textplatzhalter 12"/>
          <p:cNvSpPr txBox="1"/>
          <p:nvPr/>
        </p:nvSpPr>
        <p:spPr bwMode="auto">
          <a:xfrm>
            <a:off x="5715000" y="6263803"/>
            <a:ext cx="6292877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32"/>
          </p:nvPr>
        </p:nvSpPr>
        <p:spPr bwMode="auto">
          <a:xfrm>
            <a:off x="5622285" y="3103045"/>
            <a:ext cx="5266144" cy="1438275"/>
          </a:xfrm>
        </p:spPr>
        <p:txBody>
          <a:bodyPr/>
          <a:lstStyle/>
          <a:p>
            <a:pPr>
              <a:defRPr/>
            </a:pPr>
            <a:r>
              <a:rPr lang="de-DE" sz="4800">
                <a:solidFill>
                  <a:schemeClr val="tx1"/>
                </a:solidFill>
              </a:rPr>
              <a:t>Was ist hier passiert?</a:t>
            </a:r>
            <a:endParaRPr sz="4800">
              <a:solidFill>
                <a:schemeClr val="tx1"/>
              </a:solidFill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 bwMode="auto">
          <a:xfrm>
            <a:off x="10483821" y="1945578"/>
            <a:ext cx="1389691" cy="440642"/>
          </a:xfrm>
        </p:spPr>
        <p:txBody>
          <a:bodyPr/>
          <a:lstStyle/>
          <a:p>
            <a:pPr algn="r">
              <a:defRPr/>
            </a:pPr>
            <a:r>
              <a:rPr lang="de-DE"/>
              <a:t>Bildimpuls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5</a:t>
            </a:r>
            <a:endParaRPr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9" y="0"/>
            <a:ext cx="2948585" cy="2090716"/>
          </a:xfrm>
          <a:prstGeom prst="rect">
            <a:avLst/>
          </a:prstGeom>
        </p:spPr>
      </p:pic>
      <p:sp>
        <p:nvSpPr>
          <p:cNvPr id="9" name="Textplatzhalter 12"/>
          <p:cNvSpPr txBox="1"/>
          <p:nvPr/>
        </p:nvSpPr>
        <p:spPr bwMode="auto">
          <a:xfrm>
            <a:off x="5715000" y="6263803"/>
            <a:ext cx="6292877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pic>
        <p:nvPicPr>
          <p:cNvPr id="507434460" name="Grafik 507434459"/>
          <p:cNvPicPr>
            <a:picLocks noChangeAspect="1"/>
          </p:cNvPicPr>
          <p:nvPr/>
        </p:nvPicPr>
        <p:blipFill>
          <a:blip r:embed="rId4"/>
          <a:srcRect b="13257"/>
          <a:stretch/>
        </p:blipFill>
        <p:spPr bwMode="auto">
          <a:xfrm>
            <a:off x="574379" y="426573"/>
            <a:ext cx="4709806" cy="50890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9" y="0"/>
            <a:ext cx="2948585" cy="2090716"/>
          </a:xfrm>
          <a:prstGeom prst="rect">
            <a:avLst/>
          </a:prstGeom>
        </p:spPr>
      </p:pic>
      <p:sp>
        <p:nvSpPr>
          <p:cNvPr id="9" name="Textplatzhalter 12"/>
          <p:cNvSpPr txBox="1"/>
          <p:nvPr/>
        </p:nvSpPr>
        <p:spPr bwMode="auto">
          <a:xfrm>
            <a:off x="5715000" y="6263803"/>
            <a:ext cx="6292877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116151590" name="Textfeld 116151589"/>
          <p:cNvSpPr txBox="1"/>
          <p:nvPr/>
        </p:nvSpPr>
        <p:spPr bwMode="auto">
          <a:xfrm>
            <a:off x="2835908" y="2802121"/>
            <a:ext cx="6981162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3600"/>
              <a:t>Beantworte jede der nachfolgenden Aussagen mit „Ja“ oder „Nein“.</a:t>
            </a:r>
          </a:p>
        </p:txBody>
      </p:sp>
      <p:pic>
        <p:nvPicPr>
          <p:cNvPr id="1062966487" name="Grafik 106296648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179362480" name="Grafik 179362479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022556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281615127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1360102029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1329299714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1507469593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903277452" name="Textfeld 903277451"/>
          <p:cNvSpPr txBox="1"/>
          <p:nvPr/>
        </p:nvSpPr>
        <p:spPr bwMode="auto">
          <a:xfrm>
            <a:off x="2835908" y="2802121"/>
            <a:ext cx="6983322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de-DE" sz="36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„Ich schreibe fast jeden Tag Nachrichten mit dem Handy oder Tablet.</a:t>
            </a:r>
            <a:r>
              <a:rPr sz="3600"/>
              <a:t>“</a:t>
            </a:r>
          </a:p>
        </p:txBody>
      </p:sp>
      <p:pic>
        <p:nvPicPr>
          <p:cNvPr id="1457712655" name="Grafik 145771265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151516042" name="Grafik 151516041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8468608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628127729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37081920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47478746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191113453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243643443" name="Textfeld 243643442"/>
          <p:cNvSpPr txBox="1"/>
          <p:nvPr/>
        </p:nvSpPr>
        <p:spPr bwMode="auto">
          <a:xfrm>
            <a:off x="2835908" y="2802121"/>
            <a:ext cx="6986922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de-DE" sz="36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„Ich verschicke manchmal Sprachnachrichten statt zu tippen.“</a:t>
            </a:r>
            <a:endParaRPr sz="3600"/>
          </a:p>
        </p:txBody>
      </p:sp>
      <p:pic>
        <p:nvPicPr>
          <p:cNvPr id="11680788" name="Grafik 11680787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1697181817" name="Grafik 169718181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366618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1420109963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39206043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708916715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4656014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607763208" name="Textfeld 607763207"/>
          <p:cNvSpPr txBox="1"/>
          <p:nvPr/>
        </p:nvSpPr>
        <p:spPr bwMode="auto">
          <a:xfrm>
            <a:off x="2835908" y="2802121"/>
            <a:ext cx="6989442" cy="1189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de-DE" sz="36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„Ich telefoniere regelmäßig mit Freundinnen oder Freunden.“</a:t>
            </a:r>
            <a:endParaRPr sz="3600"/>
          </a:p>
        </p:txBody>
      </p:sp>
      <p:pic>
        <p:nvPicPr>
          <p:cNvPr id="1822958182" name="Grafik 1822958181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936322591" name="Grafik 936322590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8366171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814852340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104517024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1760769442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1702163228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1519042796" name="Textfeld 1519042795"/>
          <p:cNvSpPr txBox="1"/>
          <p:nvPr/>
        </p:nvSpPr>
        <p:spPr bwMode="auto">
          <a:xfrm>
            <a:off x="2835908" y="2802121"/>
            <a:ext cx="6991602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de-DE" sz="36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„Ich nutze Emojis oder Sticker, damit meine Nachricht freundlicher wirkt.“</a:t>
            </a:r>
            <a:endParaRPr sz="3600"/>
          </a:p>
        </p:txBody>
      </p:sp>
      <p:pic>
        <p:nvPicPr>
          <p:cNvPr id="2018904717" name="Grafik 201890471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210865986" name="Grafik 210865985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3479720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Wie kommuniziere ich?</a:t>
            </a:r>
            <a:endParaRPr/>
          </a:p>
        </p:txBody>
      </p:sp>
      <p:sp>
        <p:nvSpPr>
          <p:cNvPr id="1806756798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Mini-Umfrage</a:t>
            </a:r>
          </a:p>
        </p:txBody>
      </p:sp>
      <p:sp>
        <p:nvSpPr>
          <p:cNvPr id="11170930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1649666320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353695886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973521668" name="Textfeld 973521667"/>
          <p:cNvSpPr txBox="1"/>
          <p:nvPr/>
        </p:nvSpPr>
        <p:spPr bwMode="auto">
          <a:xfrm>
            <a:off x="2835908" y="2802121"/>
            <a:ext cx="6993762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lang="de-DE" sz="36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„Ich habe schon einmal erlebt, dass eine Nachricht falsch verstanden wurde.“</a:t>
            </a:r>
            <a:endParaRPr sz="3600"/>
          </a:p>
        </p:txBody>
      </p:sp>
      <p:pic>
        <p:nvPicPr>
          <p:cNvPr id="1222189770" name="Grafik 1222189769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696779" y="4431923"/>
            <a:ext cx="1333499" cy="1104899"/>
          </a:xfrm>
          <a:prstGeom prst="rect">
            <a:avLst/>
          </a:prstGeom>
        </p:spPr>
      </p:pic>
      <p:pic>
        <p:nvPicPr>
          <p:cNvPr id="1688005567" name="Grafik 168800556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150321" y="4412873"/>
            <a:ext cx="1333499" cy="112394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8983763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Das habe ich in der Weblektion gelernt!</a:t>
            </a:r>
            <a:endParaRPr/>
          </a:p>
        </p:txBody>
      </p:sp>
      <p:sp>
        <p:nvSpPr>
          <p:cNvPr id="970995090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Plenum</a:t>
            </a:r>
          </a:p>
        </p:txBody>
      </p:sp>
      <p:sp>
        <p:nvSpPr>
          <p:cNvPr id="157210898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15</a:t>
            </a:r>
            <a:endParaRPr/>
          </a:p>
        </p:txBody>
      </p:sp>
      <p:pic>
        <p:nvPicPr>
          <p:cNvPr id="656065923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009528" y="0"/>
            <a:ext cx="2948584" cy="2090715"/>
          </a:xfrm>
          <a:prstGeom prst="rect">
            <a:avLst/>
          </a:prstGeom>
        </p:spPr>
      </p:pic>
      <p:sp>
        <p:nvSpPr>
          <p:cNvPr id="838403542" name="Textplatzhalter 12"/>
          <p:cNvSpPr txBox="1"/>
          <p:nvPr/>
        </p:nvSpPr>
        <p:spPr bwMode="auto">
          <a:xfrm>
            <a:off x="5715000" y="6263802"/>
            <a:ext cx="6292876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3.1 </a:t>
            </a:r>
            <a:r>
              <a:rPr lang="de-DE" sz="1200"/>
              <a:t>| Kommunikation Basics</a:t>
            </a:r>
            <a:endParaRPr/>
          </a:p>
        </p:txBody>
      </p:sp>
      <p:sp>
        <p:nvSpPr>
          <p:cNvPr id="43763479" name="Textfeld 43763478"/>
          <p:cNvSpPr txBox="1"/>
          <p:nvPr/>
        </p:nvSpPr>
        <p:spPr bwMode="auto">
          <a:xfrm>
            <a:off x="521112" y="2968255"/>
            <a:ext cx="11121177" cy="21644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defRPr/>
            </a:pPr>
            <a:r>
              <a:rPr sz="3400"/>
              <a:t>Nenne die wichtigsten Punkte aus der Weblektion zur Kommunikation.</a:t>
            </a:r>
          </a:p>
          <a:p>
            <a:pPr algn="l">
              <a:defRPr/>
            </a:pPr>
            <a:endParaRPr sz="3400"/>
          </a:p>
          <a:p>
            <a:pPr algn="l">
              <a:defRPr/>
            </a:pPr>
            <a:r>
              <a:rPr sz="3400"/>
              <a:t>Warum sind diese wichtig?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DocSecurity>0</DocSecurity>
  <PresentationFormat>Breitbild</PresentationFormat>
  <Paragraphs>61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Aptos</vt:lpstr>
      <vt:lpstr>Arial</vt:lpstr>
      <vt:lpstr>Atkinson Hyperlegible</vt:lpstr>
      <vt:lpstr>Atkinson Hyperlegible Bold</vt:lpstr>
      <vt:lpstr>Lexend Deca</vt:lpstr>
      <vt:lpstr>KI-Kompass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Nicole Ober</dc:creator>
  <cp:keywords/>
  <dc:description/>
  <cp:lastModifiedBy>Riedl, Sonnja</cp:lastModifiedBy>
  <cp:revision>117</cp:revision>
  <dcterms:created xsi:type="dcterms:W3CDTF">2025-06-17T13:43:22Z</dcterms:created>
  <dcterms:modified xsi:type="dcterms:W3CDTF">2025-09-11T21:30:59Z</dcterms:modified>
  <cp:category/>
  <dc:identifier/>
  <cp:contentStatus/>
  <dc:language/>
  <cp:version/>
</cp:coreProperties>
</file>